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9" r:id="rId2"/>
  </p:sldMasterIdLst>
  <p:notesMasterIdLst>
    <p:notesMasterId r:id="rId14"/>
  </p:notesMasterIdLst>
  <p:sldIdLst>
    <p:sldId id="285" r:id="rId3"/>
    <p:sldId id="286" r:id="rId4"/>
    <p:sldId id="287" r:id="rId5"/>
    <p:sldId id="296" r:id="rId6"/>
    <p:sldId id="288" r:id="rId7"/>
    <p:sldId id="297" r:id="rId8"/>
    <p:sldId id="298" r:id="rId9"/>
    <p:sldId id="300" r:id="rId10"/>
    <p:sldId id="289" r:id="rId11"/>
    <p:sldId id="301" r:id="rId12"/>
    <p:sldId id="283" r:id="rId1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37">
          <p15:clr>
            <a:srgbClr val="A4A3A4"/>
          </p15:clr>
        </p15:guide>
        <p15:guide id="2" pos="38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6605"/>
    <a:srgbClr val="F11C71"/>
    <a:srgbClr val="EF0E72"/>
    <a:srgbClr val="C12825"/>
    <a:srgbClr val="EEC6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660"/>
  </p:normalViewPr>
  <p:slideViewPr>
    <p:cSldViewPr snapToGrid="0">
      <p:cViewPr varScale="1">
        <p:scale>
          <a:sx n="77" d="100"/>
          <a:sy n="77" d="100"/>
        </p:scale>
        <p:origin x="845" y="67"/>
      </p:cViewPr>
      <p:guideLst>
        <p:guide orient="horz" pos="2137"/>
        <p:guide pos="3863"/>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a:latin typeface="Arial" panose="020B0604020202020204" pitchFamily="34" charset="0"/>
                <a:ea typeface="宋体" panose="02010600030101010101" pitchFamily="2" charset="-122"/>
              </a:defRPr>
            </a:lvl1pPr>
          </a:lstStyle>
          <a:p>
            <a:pPr>
              <a:defRPr/>
            </a:pPr>
            <a:fld id="{A3075972-052E-483C-93D1-D8B2772EBCCD}" type="datetimeFigureOut">
              <a:rPr lang="zh-CN" altLang="en-US"/>
              <a:pPr>
                <a:defRPr/>
              </a:pPr>
              <a:t>2019/6/3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charset="0"/>
              <a:buNone/>
              <a:defRPr sz="1200"/>
            </a:lvl1pPr>
          </a:lstStyle>
          <a:p>
            <a:fld id="{737AE019-E3EC-4F7A-9574-85580D9CFAAB}" type="slidenum">
              <a:rPr lang="zh-CN" altLang="en-US"/>
              <a:pPr/>
              <a:t>‹#›</a:t>
            </a:fld>
            <a:endParaRPr lang="zh-CN" altLang="en-US"/>
          </a:p>
        </p:txBody>
      </p:sp>
    </p:spTree>
    <p:extLst>
      <p:ext uri="{BB962C8B-B14F-4D97-AF65-F5344CB8AC3E}">
        <p14:creationId xmlns:p14="http://schemas.microsoft.com/office/powerpoint/2010/main" val="3743999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37AE019-E3EC-4F7A-9574-85580D9CFAAB}" type="slidenum">
              <a:rPr lang="zh-CN" altLang="en-US" smtClean="0"/>
              <a:pPr/>
              <a:t>6</a:t>
            </a:fld>
            <a:endParaRPr lang="zh-CN" altLang="en-US"/>
          </a:p>
        </p:txBody>
      </p:sp>
    </p:spTree>
    <p:extLst>
      <p:ext uri="{BB962C8B-B14F-4D97-AF65-F5344CB8AC3E}">
        <p14:creationId xmlns:p14="http://schemas.microsoft.com/office/powerpoint/2010/main" val="416177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37AE019-E3EC-4F7A-9574-85580D9CFAAB}" type="slidenum">
              <a:rPr lang="zh-CN" altLang="en-US" smtClean="0"/>
              <a:pPr/>
              <a:t>7</a:t>
            </a:fld>
            <a:endParaRPr lang="zh-CN" altLang="en-US"/>
          </a:p>
        </p:txBody>
      </p:sp>
    </p:spTree>
    <p:extLst>
      <p:ext uri="{BB962C8B-B14F-4D97-AF65-F5344CB8AC3E}">
        <p14:creationId xmlns:p14="http://schemas.microsoft.com/office/powerpoint/2010/main" val="2027246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37AE019-E3EC-4F7A-9574-85580D9CFAAB}" type="slidenum">
              <a:rPr lang="zh-CN" altLang="en-US" smtClean="0"/>
              <a:pPr/>
              <a:t>8</a:t>
            </a:fld>
            <a:endParaRPr lang="zh-CN" altLang="en-US"/>
          </a:p>
        </p:txBody>
      </p:sp>
    </p:spTree>
    <p:extLst>
      <p:ext uri="{BB962C8B-B14F-4D97-AF65-F5344CB8AC3E}">
        <p14:creationId xmlns:p14="http://schemas.microsoft.com/office/powerpoint/2010/main" val="263337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8732455A-1AA8-456F-8432-CE8F87522D76}" type="slidenum">
              <a:rPr lang="zh-CN" altLang="en-US"/>
              <a:pPr/>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360D8ED-1737-4408-A275-CC10CFE47383}" type="datetimeFigureOut">
              <a:rPr lang="zh-CN" altLang="en-US"/>
              <a:pPr>
                <a:defRPr/>
              </a:pPr>
              <a:t>2019/6/3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780CC8CC-A19A-4391-9044-E772F3E5B7EF}" type="slidenum">
              <a:rPr lang="zh-CN" altLang="en-US"/>
              <a:pPr/>
              <a:t>‹#›</a:t>
            </a:fld>
            <a:endParaRPr lang="zh-CN" altLang="en-US"/>
          </a:p>
        </p:txBody>
      </p:sp>
    </p:spTree>
    <p:extLst>
      <p:ext uri="{BB962C8B-B14F-4D97-AF65-F5344CB8AC3E}">
        <p14:creationId xmlns:p14="http://schemas.microsoft.com/office/powerpoint/2010/main" val="2071715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fld id="{97DD6D3A-C28D-4B1D-88B2-A35A000020E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857635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4718FFBE-C9AA-4263-B1C5-5CD558599F95}"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4066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C5DD1D38-094C-485C-BADF-CFF1F8B522D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876700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F01CB60D-4F90-4640-8D62-F5CFC12F3CC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591135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906CD12D-9EBB-4055-B6E3-87F5FE0211A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263184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7C496A0C-7975-4371-9784-032D22531BF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05133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69D19266-471B-4CC2-8FDD-2CF0ACA32A5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54028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fld id="{CB097B27-7C5B-42BA-8A4E-A0642C08E5C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94193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1"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7"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7"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fld id="{5D39161B-666E-47E6-9DEA-2C1D688302C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687251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C7DD0665-B496-4C35-8D32-3C0D9568B7C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821133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fld id="{F19A9332-05CD-4E60-9FC6-0C59B3FD9A3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48315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5" y="273052"/>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fld id="{852CE1FF-752D-48EB-A339-05BACFE32BA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2345252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宋体" panose="02010600030101010101" pitchFamily="2" charset="-122"/>
              </a:defRPr>
            </a:lvl1pPr>
          </a:lstStyle>
          <a:p>
            <a:pPr>
              <a:defRPr/>
            </a:pPr>
            <a:fld id="{595367E7-FBAD-4C74-AD1F-EABB9478F3D2}" type="datetimeFigureOut">
              <a:rPr lang="zh-CN" altLang="en-US"/>
              <a:pPr>
                <a:defRPr/>
              </a:pPr>
              <a:t>2019/6/3</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EFFDDBB-68F9-4CCE-B736-246767AA279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itchFamily="34" charset="0"/>
              </a:rPr>
              <a:t>单击此处编辑母版标题样式</a:t>
            </a:r>
          </a:p>
        </p:txBody>
      </p:sp>
      <p:sp>
        <p:nvSpPr>
          <p:cNvPr id="205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itchFamily="34" charset="0"/>
              </a:rPr>
              <a:t>单击此处编辑母版文本样式</a:t>
            </a:r>
          </a:p>
          <a:p>
            <a:pPr lvl="1"/>
            <a:r>
              <a:rPr lang="zh-CN" altLang="zh-CN">
                <a:sym typeface="Calibri" pitchFamily="34" charset="0"/>
              </a:rPr>
              <a:t>第二级</a:t>
            </a:r>
          </a:p>
          <a:p>
            <a:pPr lvl="2"/>
            <a:r>
              <a:rPr lang="zh-CN" altLang="zh-CN">
                <a:sym typeface="Calibri" pitchFamily="34" charset="0"/>
              </a:rPr>
              <a:t>第三级</a:t>
            </a:r>
          </a:p>
          <a:p>
            <a:pPr lvl="3"/>
            <a:r>
              <a:rPr lang="zh-CN" altLang="zh-CN">
                <a:sym typeface="Calibri" pitchFamily="34" charset="0"/>
              </a:rPr>
              <a:t>第四级</a:t>
            </a:r>
          </a:p>
          <a:p>
            <a:pPr lvl="4"/>
            <a:r>
              <a:rPr lang="zh-CN" altLang="zh-CN">
                <a:sym typeface="Calibri" pitchFamily="34" charset="0"/>
              </a:rPr>
              <a:t>第五级</a:t>
            </a:r>
          </a:p>
        </p:txBody>
      </p:sp>
      <p:sp>
        <p:nvSpPr>
          <p:cNvPr id="1028" name="日期占位符 3"/>
          <p:cNvSpPr>
            <a:spLocks noGrp="1" noChangeArrowheads="1"/>
          </p:cNvSpPr>
          <p:nvPr>
            <p:ph type="dt" sz="half" idx="2"/>
          </p:nvPr>
        </p:nvSpPr>
        <p:spPr bwMode="auto">
          <a:xfrm>
            <a:off x="838200" y="635635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latin typeface="Arial" panose="020B0604020202020204" pitchFamily="34" charset="0"/>
                <a:ea typeface="宋体" panose="02010600030101010101" pitchFamily="2" charset="-122"/>
              </a:defRPr>
            </a:lvl1pPr>
          </a:lstStyle>
          <a:p>
            <a:pPr>
              <a:defRPr/>
            </a:pPr>
            <a:fld id="{2CF6D5D6-83D4-427B-A128-28F9DEAF127B}" type="datetime1">
              <a:rPr lang="zh-CN" altLang="en-US"/>
              <a:pPr>
                <a:defRPr/>
              </a:pPr>
              <a:t>2019/6/3</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2"/>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latin typeface="Arial" panose="020B0604020202020204" pitchFamily="34" charset="0"/>
                <a:ea typeface="宋体" panose="02010600030101010101" pitchFamily="2" charset="-122"/>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defRPr>
            </a:lvl1pPr>
          </a:lstStyle>
          <a:p>
            <a:fld id="{10ADDD20-561D-43F5-AEE8-399CF91D91EE}"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sym typeface="Calibri" pitchFamily="34" charset="0"/>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sym typeface="Calibri" pitchFamily="34" charset="0"/>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sym typeface="Calibri" pitchFamily="34" charset="0"/>
        </a:defRPr>
      </a:lvl3pPr>
      <a:lvl4pPr marL="16002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sym typeface="Calibri" pitchFamily="34" charset="0"/>
        </a:defRPr>
      </a:lvl4pPr>
      <a:lvl5pPr marL="20574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sym typeface="Calibri"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jpg"/><Relationship Id="rId5" Type="http://schemas.openxmlformats.org/officeDocument/2006/relationships/slideLayout" Target="../slideLayouts/slideLayout13.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4099" name="PA_等腰三角形 2"/>
          <p:cNvSpPr>
            <a:spLocks noChangeArrowheads="1"/>
          </p:cNvSpPr>
          <p:nvPr>
            <p:custDataLst>
              <p:tags r:id="rId1"/>
            </p:custDataLst>
          </p:nvPr>
        </p:nvSpPr>
        <p:spPr bwMode="auto">
          <a:xfrm>
            <a:off x="4429125" y="332896"/>
            <a:ext cx="1391195" cy="382722"/>
          </a:xfrm>
          <a:custGeom>
            <a:avLst/>
            <a:gdLst>
              <a:gd name="T0" fmla="*/ 0 w 1842868"/>
              <a:gd name="T1" fmla="*/ 0 h 1083213"/>
              <a:gd name="T2" fmla="*/ 1210398 w 1842868"/>
              <a:gd name="T3" fmla="*/ 1 h 1083213"/>
              <a:gd name="T4" fmla="*/ 1843748 w 1842868"/>
              <a:gd name="T5" fmla="*/ 1081063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01" name="PA_等腰三角形 2"/>
          <p:cNvSpPr>
            <a:spLocks noChangeArrowheads="1"/>
          </p:cNvSpPr>
          <p:nvPr>
            <p:custDataLst>
              <p:tags r:id="rId2"/>
            </p:custDataLst>
          </p:nvPr>
        </p:nvSpPr>
        <p:spPr bwMode="auto">
          <a:xfrm rot="10800000">
            <a:off x="57151" y="4291013"/>
            <a:ext cx="4371975" cy="2570162"/>
          </a:xfrm>
          <a:custGeom>
            <a:avLst/>
            <a:gdLst>
              <a:gd name="T0" fmla="*/ 0 w 1842868"/>
              <a:gd name="T1" fmla="*/ 0 h 1083213"/>
              <a:gd name="T2" fmla="*/ 38322619 w 1842868"/>
              <a:gd name="T3" fmla="*/ 28 h 1083213"/>
              <a:gd name="T4" fmla="*/ 58375150 w 1842868"/>
              <a:gd name="T5" fmla="*/ 34332105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4109" name="PA_文本框 20"/>
          <p:cNvSpPr>
            <a:spLocks noChangeArrowheads="1"/>
          </p:cNvSpPr>
          <p:nvPr>
            <p:custDataLst>
              <p:tags r:id="rId3"/>
            </p:custDataLst>
          </p:nvPr>
        </p:nvSpPr>
        <p:spPr bwMode="auto">
          <a:xfrm>
            <a:off x="3977233" y="5570998"/>
            <a:ext cx="19800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zh-TW" altLang="en-US" sz="2800" dirty="0">
                <a:solidFill>
                  <a:srgbClr val="FFFFFF"/>
                </a:solidFill>
                <a:latin typeface="標楷體" panose="03000509000000000000" pitchFamily="65" charset="-120"/>
                <a:ea typeface="標楷體" panose="03000509000000000000" pitchFamily="65" charset="-120"/>
                <a:sym typeface="方正姚体" pitchFamily="2" charset="-122"/>
              </a:rPr>
              <a:t>日文觀二甲</a:t>
            </a:r>
            <a:endParaRPr lang="en-US" altLang="zh-TW" sz="2800" dirty="0">
              <a:solidFill>
                <a:srgbClr val="FFFFFF"/>
              </a:solidFill>
              <a:latin typeface="標楷體" panose="03000509000000000000" pitchFamily="65" charset="-120"/>
              <a:ea typeface="標楷體" panose="03000509000000000000" pitchFamily="65" charset="-120"/>
              <a:sym typeface="方正姚体" pitchFamily="2" charset="-122"/>
            </a:endParaRPr>
          </a:p>
          <a:p>
            <a:pPr algn="ctr" eaLnBrk="1" hangingPunct="1">
              <a:buFont typeface="Arial" charset="0"/>
              <a:buNone/>
            </a:pPr>
            <a:r>
              <a:rPr lang="zh-TW" altLang="en-US" sz="2800" dirty="0">
                <a:solidFill>
                  <a:srgbClr val="FFFFFF"/>
                </a:solidFill>
                <a:latin typeface="標楷體" panose="03000509000000000000" pitchFamily="65" charset="-120"/>
                <a:ea typeface="標楷體" panose="03000509000000000000" pitchFamily="65" charset="-120"/>
                <a:sym typeface="方正姚体" pitchFamily="2" charset="-122"/>
              </a:rPr>
              <a:t>吳穎和</a:t>
            </a:r>
            <a:endParaRPr lang="zh-CN" altLang="en-US" sz="2800" dirty="0">
              <a:solidFill>
                <a:srgbClr val="FDFDFD"/>
              </a:solidFill>
              <a:latin typeface="標楷體" panose="03000509000000000000" pitchFamily="65" charset="-120"/>
              <a:ea typeface="標楷體" panose="03000509000000000000" pitchFamily="65" charset="-120"/>
              <a:sym typeface="方正姚体" pitchFamily="2" charset="-122"/>
            </a:endParaRPr>
          </a:p>
        </p:txBody>
      </p:sp>
      <p:sp>
        <p:nvSpPr>
          <p:cNvPr id="4110" name="PA_文本框 21"/>
          <p:cNvSpPr>
            <a:spLocks noChangeArrowheads="1"/>
          </p:cNvSpPr>
          <p:nvPr>
            <p:custDataLst>
              <p:tags r:id="rId4"/>
            </p:custDataLst>
          </p:nvPr>
        </p:nvSpPr>
        <p:spPr bwMode="auto">
          <a:xfrm>
            <a:off x="575540" y="1280774"/>
            <a:ext cx="617468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charset="0"/>
              <a:buNone/>
            </a:pPr>
            <a:r>
              <a:rPr lang="zh-TW" altLang="en-US" sz="4400" dirty="0">
                <a:solidFill>
                  <a:srgbClr val="FE6605"/>
                </a:solidFill>
                <a:latin typeface="Verdana" pitchFamily="34" charset="0"/>
                <a:ea typeface="Verdana" pitchFamily="34" charset="0"/>
                <a:cs typeface="Verdana" pitchFamily="34" charset="0"/>
                <a:sym typeface="Impact" pitchFamily="34" charset="0"/>
              </a:rPr>
              <a:t>羅德列克</a:t>
            </a:r>
            <a:endParaRPr lang="en-US" altLang="zh-TW" sz="4400" dirty="0">
              <a:solidFill>
                <a:srgbClr val="FE6605"/>
              </a:solidFill>
              <a:latin typeface="Verdana" pitchFamily="34" charset="0"/>
              <a:ea typeface="Verdana" pitchFamily="34" charset="0"/>
              <a:cs typeface="Verdana" pitchFamily="34" charset="0"/>
              <a:sym typeface="Impact" pitchFamily="34" charset="0"/>
            </a:endParaRPr>
          </a:p>
          <a:p>
            <a:pPr eaLnBrk="1" hangingPunct="1">
              <a:buFont typeface="Arial" charset="0"/>
              <a:buNone/>
            </a:pPr>
            <a:r>
              <a:rPr lang="en-US" altLang="zh-TW" sz="4400" dirty="0">
                <a:solidFill>
                  <a:srgbClr val="FE6605"/>
                </a:solidFill>
                <a:latin typeface="Verdana" pitchFamily="34" charset="0"/>
                <a:ea typeface="Verdana" pitchFamily="34" charset="0"/>
                <a:cs typeface="Verdana" pitchFamily="34" charset="0"/>
                <a:sym typeface="Impact" pitchFamily="34" charset="0"/>
              </a:rPr>
              <a:t>	——</a:t>
            </a:r>
            <a:r>
              <a:rPr lang="zh-TW" altLang="en-US" sz="4400" dirty="0">
                <a:solidFill>
                  <a:srgbClr val="FE6605"/>
                </a:solidFill>
                <a:latin typeface="Verdana" pitchFamily="34" charset="0"/>
                <a:ea typeface="Verdana" pitchFamily="34" charset="0"/>
                <a:cs typeface="Verdana" pitchFamily="34" charset="0"/>
                <a:sym typeface="Impact" pitchFamily="34" charset="0"/>
              </a:rPr>
              <a:t>慕蘭街的沙龍</a:t>
            </a:r>
            <a:endParaRPr lang="zh-CN" altLang="en-US" sz="4400" dirty="0">
              <a:solidFill>
                <a:srgbClr val="FE6605"/>
              </a:solidFill>
              <a:latin typeface="Verdana" pitchFamily="34" charset="0"/>
              <a:ea typeface="方正姚体" pitchFamily="2" charset="-122"/>
              <a:cs typeface="Verdana" pitchFamily="34" charset="0"/>
              <a:sym typeface="Impact" pitchFamily="34" charset="0"/>
            </a:endParaRPr>
          </a:p>
        </p:txBody>
      </p:sp>
      <p:pic>
        <p:nvPicPr>
          <p:cNvPr id="3" name="圖片 2" descr="一張含有 領帶, 男人, 個人, 穿著 的圖片&#10;&#10;自動產生的描述">
            <a:extLst>
              <a:ext uri="{FF2B5EF4-FFF2-40B4-BE49-F238E27FC236}">
                <a16:creationId xmlns:a16="http://schemas.microsoft.com/office/drawing/2014/main" id="{7C0DD676-3983-4527-9EC5-1B8B68689C84}"/>
              </a:ext>
            </a:extLst>
          </p:cNvPr>
          <p:cNvPicPr>
            <a:picLocks noChangeAspect="1"/>
          </p:cNvPicPr>
          <p:nvPr/>
        </p:nvPicPr>
        <p:blipFill rotWithShape="1">
          <a:blip r:embed="rId6">
            <a:extLst>
              <a:ext uri="{28A0092B-C50C-407E-A947-70E740481C1C}">
                <a14:useLocalDpi xmlns:a14="http://schemas.microsoft.com/office/drawing/2010/main" val="0"/>
              </a:ext>
            </a:extLst>
          </a:blip>
          <a:srcRect l="14886" t="1666" r="23079"/>
          <a:stretch/>
        </p:blipFill>
        <p:spPr>
          <a:xfrm>
            <a:off x="6423385" y="0"/>
            <a:ext cx="5768615"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8194" name="等腰三角形 2"/>
          <p:cNvSpPr>
            <a:spLocks noChangeArrowheads="1"/>
          </p:cNvSpPr>
          <p:nvPr/>
        </p:nvSpPr>
        <p:spPr bwMode="auto">
          <a:xfrm>
            <a:off x="3189289" y="-7938"/>
            <a:ext cx="982663" cy="577851"/>
          </a:xfrm>
          <a:custGeom>
            <a:avLst/>
            <a:gdLst>
              <a:gd name="T0" fmla="*/ 0 w 1842868"/>
              <a:gd name="T1" fmla="*/ 0 h 1083213"/>
              <a:gd name="T2" fmla="*/ 97805 w 1842868"/>
              <a:gd name="T3" fmla="*/ 1 h 1083213"/>
              <a:gd name="T4" fmla="*/ 148982 w 1842868"/>
              <a:gd name="T5" fmla="*/ 87724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8195" name="等腰三角形 2"/>
          <p:cNvSpPr>
            <a:spLocks noChangeArrowheads="1"/>
          </p:cNvSpPr>
          <p:nvPr/>
        </p:nvSpPr>
        <p:spPr bwMode="auto">
          <a:xfrm rot="17941507">
            <a:off x="7087594" y="-86096"/>
            <a:ext cx="4788673" cy="2935270"/>
          </a:xfrm>
          <a:custGeom>
            <a:avLst/>
            <a:gdLst>
              <a:gd name="T0" fmla="*/ 0 w 1842868"/>
              <a:gd name="T1" fmla="*/ 0 h 1083213"/>
              <a:gd name="T2" fmla="*/ 44018 w 1842868"/>
              <a:gd name="T3" fmla="*/ 0 h 1083213"/>
              <a:gd name="T4" fmla="*/ 67051 w 1842868"/>
              <a:gd name="T5" fmla="*/ 39408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40" name="文本框 10">
            <a:extLst>
              <a:ext uri="{FF2B5EF4-FFF2-40B4-BE49-F238E27FC236}">
                <a16:creationId xmlns:a16="http://schemas.microsoft.com/office/drawing/2014/main" id="{C4D2B999-AAF7-4D7D-8354-30B99728D5FF}"/>
              </a:ext>
            </a:extLst>
          </p:cNvPr>
          <p:cNvSpPr>
            <a:spLocks noChangeArrowheads="1"/>
          </p:cNvSpPr>
          <p:nvPr/>
        </p:nvSpPr>
        <p:spPr bwMode="auto">
          <a:xfrm flipH="1">
            <a:off x="1042075" y="643771"/>
            <a:ext cx="357662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6600" b="1" dirty="0">
                <a:solidFill>
                  <a:srgbClr val="EBCE57"/>
                </a:solidFill>
                <a:latin typeface="標楷體" panose="03000509000000000000" pitchFamily="65" charset="-120"/>
                <a:ea typeface="標楷體" panose="03000509000000000000" pitchFamily="65" charset="-120"/>
                <a:sym typeface="Impact" pitchFamily="34" charset="0"/>
              </a:rPr>
              <a:t>參考資料</a:t>
            </a:r>
            <a:endParaRPr lang="zh-CN" altLang="en-US" sz="6600" b="1" dirty="0">
              <a:solidFill>
                <a:srgbClr val="EBCE57"/>
              </a:solidFill>
              <a:latin typeface="標楷體" panose="03000509000000000000" pitchFamily="65" charset="-120"/>
              <a:ea typeface="標楷體" panose="03000509000000000000" pitchFamily="65" charset="-120"/>
              <a:sym typeface="Impact" pitchFamily="34" charset="0"/>
            </a:endParaRPr>
          </a:p>
        </p:txBody>
      </p:sp>
      <p:sp>
        <p:nvSpPr>
          <p:cNvPr id="3" name="內容版面配置區 2">
            <a:extLst>
              <a:ext uri="{FF2B5EF4-FFF2-40B4-BE49-F238E27FC236}">
                <a16:creationId xmlns:a16="http://schemas.microsoft.com/office/drawing/2014/main" id="{858B4395-04CE-4072-BA32-058D3F2639E3}"/>
              </a:ext>
            </a:extLst>
          </p:cNvPr>
          <p:cNvSpPr>
            <a:spLocks noGrp="1"/>
          </p:cNvSpPr>
          <p:nvPr>
            <p:ph idx="1"/>
          </p:nvPr>
        </p:nvSpPr>
        <p:spPr/>
        <p:txBody>
          <a:bodyPr/>
          <a:lstStyle/>
          <a:p>
            <a:pPr>
              <a:lnSpc>
                <a:spcPts val="4000"/>
              </a:lnSpc>
            </a:pPr>
            <a:r>
              <a:rPr lang="zh-TW" altLang="en-US" sz="3200" dirty="0">
                <a:solidFill>
                  <a:schemeClr val="bg1"/>
                </a:solidFill>
                <a:latin typeface="Dante" panose="02020502050200020203" pitchFamily="18" charset="0"/>
                <a:ea typeface="標楷體" panose="03000509000000000000" pitchFamily="65" charset="-120"/>
              </a:rPr>
              <a:t>書籍</a:t>
            </a:r>
            <a:endParaRPr lang="en-US" altLang="zh-TW" sz="3200" dirty="0">
              <a:solidFill>
                <a:schemeClr val="bg1"/>
              </a:solidFill>
              <a:latin typeface="Dante" panose="02020502050200020203" pitchFamily="18" charset="0"/>
              <a:ea typeface="標楷體" panose="03000509000000000000" pitchFamily="65" charset="-120"/>
            </a:endParaRPr>
          </a:p>
          <a:p>
            <a:pPr marL="0" indent="0">
              <a:lnSpc>
                <a:spcPts val="4000"/>
              </a:lnSpc>
              <a:buNone/>
            </a:pPr>
            <a:r>
              <a:rPr lang="en-US" altLang="zh-TW" sz="3200" dirty="0">
                <a:solidFill>
                  <a:schemeClr val="bg1"/>
                </a:solidFill>
                <a:latin typeface="Dante" panose="02020502050200020203" pitchFamily="18" charset="0"/>
                <a:ea typeface="標楷體" panose="03000509000000000000" pitchFamily="65" charset="-120"/>
              </a:rPr>
              <a:t>	Lautrec (</a:t>
            </a:r>
            <a:r>
              <a:rPr lang="zh-TW" altLang="en-US" sz="3200" dirty="0">
                <a:solidFill>
                  <a:schemeClr val="bg1"/>
                </a:solidFill>
                <a:latin typeface="Dante" panose="02020502050200020203" pitchFamily="18" charset="0"/>
                <a:ea typeface="標楷體" panose="03000509000000000000" pitchFamily="65" charset="-120"/>
              </a:rPr>
              <a:t>光復書局  </a:t>
            </a:r>
            <a:r>
              <a:rPr lang="en-US" altLang="zh-TW" sz="3200" dirty="0">
                <a:solidFill>
                  <a:schemeClr val="bg1"/>
                </a:solidFill>
                <a:latin typeface="Dante" panose="02020502050200020203" pitchFamily="18" charset="0"/>
                <a:ea typeface="標楷體" panose="03000509000000000000" pitchFamily="65" charset="-120"/>
              </a:rPr>
              <a:t>ISBN</a:t>
            </a:r>
            <a:r>
              <a:rPr lang="zh-TW" altLang="en-US" sz="3200" dirty="0">
                <a:solidFill>
                  <a:schemeClr val="bg1"/>
                </a:solidFill>
                <a:latin typeface="Dante" panose="02020502050200020203" pitchFamily="18" charset="0"/>
                <a:ea typeface="標楷體" panose="03000509000000000000" pitchFamily="65" charset="-120"/>
              </a:rPr>
              <a:t>：</a:t>
            </a:r>
            <a:r>
              <a:rPr lang="en-US" altLang="zh-TW" sz="3200" dirty="0">
                <a:solidFill>
                  <a:schemeClr val="bg1"/>
                </a:solidFill>
                <a:latin typeface="Dante" panose="02020502050200020203" pitchFamily="18" charset="0"/>
                <a:ea typeface="標楷體" panose="03000509000000000000" pitchFamily="65" charset="-120"/>
              </a:rPr>
              <a:t>957-42-0587-8)</a:t>
            </a:r>
          </a:p>
          <a:p>
            <a:pPr>
              <a:lnSpc>
                <a:spcPts val="4000"/>
              </a:lnSpc>
            </a:pPr>
            <a:endParaRPr lang="en-US" altLang="zh-TW" sz="3200" dirty="0">
              <a:solidFill>
                <a:schemeClr val="bg1"/>
              </a:solidFill>
              <a:latin typeface="Dante" panose="02020502050200020203" pitchFamily="18" charset="0"/>
              <a:ea typeface="標楷體" panose="03000509000000000000" pitchFamily="65" charset="-120"/>
            </a:endParaRPr>
          </a:p>
          <a:p>
            <a:pPr>
              <a:lnSpc>
                <a:spcPts val="4000"/>
              </a:lnSpc>
            </a:pPr>
            <a:r>
              <a:rPr lang="zh-TW" altLang="en-US" sz="3200" dirty="0">
                <a:solidFill>
                  <a:schemeClr val="bg1"/>
                </a:solidFill>
                <a:latin typeface="Dante" panose="02020502050200020203" pitchFamily="18" charset="0"/>
                <a:ea typeface="標楷體" panose="03000509000000000000" pitchFamily="65" charset="-120"/>
              </a:rPr>
              <a:t>網路</a:t>
            </a:r>
            <a:endParaRPr lang="en-US" altLang="zh-TW" sz="3200" dirty="0">
              <a:solidFill>
                <a:schemeClr val="bg1"/>
              </a:solidFill>
              <a:latin typeface="Dante" panose="02020502050200020203" pitchFamily="18" charset="0"/>
              <a:ea typeface="標楷體" panose="03000509000000000000" pitchFamily="65" charset="-120"/>
            </a:endParaRPr>
          </a:p>
          <a:p>
            <a:pPr marL="0" indent="0">
              <a:lnSpc>
                <a:spcPts val="4000"/>
              </a:lnSpc>
              <a:buNone/>
            </a:pPr>
            <a:r>
              <a:rPr lang="en-US" altLang="zh-TW" sz="3200" dirty="0">
                <a:solidFill>
                  <a:schemeClr val="bg1"/>
                </a:solidFill>
                <a:latin typeface="Dante" panose="02020502050200020203" pitchFamily="18" charset="0"/>
                <a:ea typeface="標楷體" panose="03000509000000000000" pitchFamily="65" charset="-120"/>
              </a:rPr>
              <a:t>	pongopix.pixnet.net/blog/post/133270543-【</a:t>
            </a:r>
            <a:r>
              <a:rPr lang="zh-TW" altLang="en-US" sz="3200" dirty="0">
                <a:solidFill>
                  <a:schemeClr val="bg1"/>
                </a:solidFill>
                <a:latin typeface="Dante" panose="02020502050200020203" pitchFamily="18" charset="0"/>
                <a:ea typeface="標楷體" panose="03000509000000000000" pitchFamily="65" charset="-120"/>
              </a:rPr>
              <a:t>後印象派</a:t>
            </a:r>
            <a:r>
              <a:rPr lang="en-US" altLang="zh-TW" sz="3200" dirty="0">
                <a:solidFill>
                  <a:schemeClr val="bg1"/>
                </a:solidFill>
                <a:latin typeface="Dante" panose="02020502050200020203" pitchFamily="18" charset="0"/>
                <a:ea typeface="標楷體" panose="03000509000000000000" pitchFamily="65" charset="-120"/>
              </a:rPr>
              <a:t>】	</a:t>
            </a:r>
            <a:r>
              <a:rPr lang="zh-TW" altLang="en-US" sz="3200" dirty="0">
                <a:solidFill>
                  <a:schemeClr val="bg1"/>
                </a:solidFill>
                <a:latin typeface="Dante" panose="02020502050200020203" pitchFamily="18" charset="0"/>
                <a:ea typeface="標楷體" panose="03000509000000000000" pitchFamily="65" charset="-120"/>
              </a:rPr>
              <a:t>羅特列克</a:t>
            </a:r>
            <a:r>
              <a:rPr lang="en-US" altLang="zh-TW" sz="3200" dirty="0">
                <a:solidFill>
                  <a:schemeClr val="bg1"/>
                </a:solidFill>
                <a:latin typeface="Dante" panose="02020502050200020203" pitchFamily="18" charset="0"/>
                <a:ea typeface="標楷體" panose="03000509000000000000" pitchFamily="65" charset="-120"/>
              </a:rPr>
              <a:t>—</a:t>
            </a:r>
            <a:r>
              <a:rPr lang="zh-TW" altLang="en-US" sz="3200" dirty="0">
                <a:solidFill>
                  <a:schemeClr val="bg1"/>
                </a:solidFill>
                <a:latin typeface="Dante" panose="02020502050200020203" pitchFamily="18" charset="0"/>
                <a:ea typeface="標楷體" panose="03000509000000000000" pitchFamily="65" charset="-120"/>
              </a:rPr>
              <a:t>海報設計之父、蒙馬</a:t>
            </a:r>
          </a:p>
          <a:p>
            <a:pPr>
              <a:lnSpc>
                <a:spcPts val="4000"/>
              </a:lnSpc>
            </a:pPr>
            <a:endParaRPr lang="zh-TW" altLang="en-US" sz="3200" dirty="0">
              <a:solidFill>
                <a:schemeClr val="bg1"/>
              </a:solidFill>
              <a:latin typeface="Dante" panose="02020502050200020203" pitchFamily="18" charset="0"/>
              <a:ea typeface="標楷體" panose="03000509000000000000" pitchFamily="65" charset="-120"/>
            </a:endParaRPr>
          </a:p>
        </p:txBody>
      </p:sp>
    </p:spTree>
    <p:extLst>
      <p:ext uri="{BB962C8B-B14F-4D97-AF65-F5344CB8AC3E}">
        <p14:creationId xmlns:p14="http://schemas.microsoft.com/office/powerpoint/2010/main" val="1195633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4" name="矩形 3"/>
          <p:cNvSpPr/>
          <p:nvPr/>
        </p:nvSpPr>
        <p:spPr>
          <a:xfrm>
            <a:off x="196464" y="127210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模板下载：</a:t>
            </a:r>
            <a:r>
              <a:rPr kumimoji="0" lang="en-US" altLang="zh-CN" sz="100" b="0" i="0" u="none" strike="noStrike" kern="0" cap="none" spc="0" normalizeH="0" baseline="0" noProof="0" dirty="0">
                <a:ln>
                  <a:noFill/>
                </a:ln>
                <a:solidFill>
                  <a:sysClr val="windowText" lastClr="000000"/>
                </a:solidFill>
                <a:effectLst/>
                <a:uLnTx/>
                <a:uFillTx/>
              </a:rPr>
              <a:t>www.1ppt.com/moban/     </a:t>
            </a:r>
            <a:r>
              <a:rPr kumimoji="0" lang="zh-CN" altLang="en-US" sz="100" b="0" i="0" u="none" strike="noStrike" kern="0" cap="none" spc="0" normalizeH="0" baseline="0" noProof="0" dirty="0">
                <a:ln>
                  <a:noFill/>
                </a:ln>
                <a:solidFill>
                  <a:sysClr val="windowText" lastClr="000000"/>
                </a:solidFill>
                <a:effectLst/>
                <a:uLnTx/>
                <a:uFillTx/>
              </a:rPr>
              <a:t>行业</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节日</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www.1ppt.com/jieri/           PPT</a:t>
            </a:r>
            <a:r>
              <a:rPr kumimoji="0" lang="zh-CN" altLang="en-US" sz="100" b="0" i="0" u="none" strike="noStrike" kern="0" cap="none" spc="0" normalizeH="0" baseline="0" noProof="0" dirty="0">
                <a:ln>
                  <a:noFill/>
                </a:ln>
                <a:solidFill>
                  <a:sysClr val="windowText" lastClr="000000"/>
                </a:solidFill>
                <a:effectLst/>
                <a:uLnTx/>
                <a:uFillTx/>
              </a:rPr>
              <a:t>素材下载：</a:t>
            </a:r>
            <a:r>
              <a:rPr kumimoji="0" lang="en-US" altLang="zh-CN" sz="100" b="0" i="0" u="none" strike="noStrike" kern="0" cap="none" spc="0" normalizeH="0" baseline="0" noProof="0" dirty="0">
                <a:ln>
                  <a:noFill/>
                </a:ln>
                <a:solidFill>
                  <a:sysClr val="windowText" lastClr="000000"/>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背景图片：</a:t>
            </a:r>
            <a:r>
              <a:rPr kumimoji="0" lang="en-US" altLang="zh-CN" sz="100" b="0" i="0" u="none" strike="noStrike" kern="0" cap="none" spc="0" normalizeH="0" baseline="0" noProof="0" dirty="0">
                <a:ln>
                  <a:noFill/>
                </a:ln>
                <a:solidFill>
                  <a:sysClr val="windowText" lastClr="000000"/>
                </a:solidFill>
                <a:effectLst/>
                <a:uLnTx/>
                <a:uFillTx/>
              </a:rPr>
              <a:t>www.1ppt.com/beijing/      PPT</a:t>
            </a:r>
            <a:r>
              <a:rPr kumimoji="0" lang="zh-CN" altLang="en-US" sz="100" b="0" i="0" u="none" strike="noStrike" kern="0" cap="none" spc="0" normalizeH="0" baseline="0" noProof="0" dirty="0">
                <a:ln>
                  <a:noFill/>
                </a:ln>
                <a:solidFill>
                  <a:sysClr val="windowText" lastClr="000000"/>
                </a:solidFill>
                <a:effectLst/>
                <a:uLnTx/>
                <a:uFillTx/>
              </a:rPr>
              <a:t>图表下载：</a:t>
            </a:r>
            <a:r>
              <a:rPr kumimoji="0" lang="en-US" altLang="zh-CN" sz="100" b="0" i="0" u="none" strike="noStrike" kern="0" cap="none" spc="0" normalizeH="0" baseline="0" noProof="0" dirty="0">
                <a:ln>
                  <a:noFill/>
                </a:ln>
                <a:solidFill>
                  <a:sysClr val="windowText" lastClr="000000"/>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优秀</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下载：</a:t>
            </a:r>
            <a:r>
              <a:rPr kumimoji="0" lang="en-US" altLang="zh-CN" sz="100" b="0" i="0" u="none" strike="noStrike" kern="0" cap="none" spc="0" normalizeH="0" baseline="0" noProof="0" dirty="0">
                <a:ln>
                  <a:noFill/>
                </a:ln>
                <a:solidFill>
                  <a:sysClr val="windowText" lastClr="000000"/>
                </a:solidFill>
                <a:effectLst/>
                <a:uLnTx/>
                <a:uFillTx/>
              </a:rPr>
              <a:t>www.1ppt.com/xiazai/        PPT</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Word</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www.1ppt.com/word/              Excel</a:t>
            </a:r>
            <a:r>
              <a:rPr kumimoji="0" lang="zh-CN" altLang="en-US" sz="100" b="0" i="0" u="none" strike="noStrike" kern="0" cap="none" spc="0" normalizeH="0" baseline="0" noProof="0" dirty="0">
                <a:ln>
                  <a:noFill/>
                </a:ln>
                <a:solidFill>
                  <a:sysClr val="windowText" lastClr="000000"/>
                </a:solidFill>
                <a:effectLst/>
                <a:uLnTx/>
                <a:uFillTx/>
              </a:rPr>
              <a:t>教程：</a:t>
            </a:r>
            <a:r>
              <a:rPr kumimoji="0" lang="en-US" altLang="zh-CN" sz="100" b="0" i="0" u="none" strike="noStrike" kern="0" cap="none" spc="0" normalizeH="0" baseline="0" noProof="0" dirty="0">
                <a:ln>
                  <a:noFill/>
                </a:ln>
                <a:solidFill>
                  <a:sysClr val="windowText" lastClr="000000"/>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资料下载：</a:t>
            </a:r>
            <a:r>
              <a:rPr kumimoji="0" lang="en-US" altLang="zh-CN" sz="100" b="0" i="0" u="none" strike="noStrike" kern="0" cap="none" spc="0" normalizeH="0" baseline="0" noProof="0" dirty="0">
                <a:ln>
                  <a:noFill/>
                </a:ln>
                <a:solidFill>
                  <a:sysClr val="windowText" lastClr="000000"/>
                </a:solidFill>
                <a:effectLst/>
                <a:uLnTx/>
                <a:uFillTx/>
              </a:rPr>
              <a:t>www.1ppt.com/ziliao/                PPT</a:t>
            </a:r>
            <a:r>
              <a:rPr kumimoji="0" lang="zh-CN" altLang="en-US" sz="100" b="0" i="0" u="none" strike="noStrike" kern="0" cap="none" spc="0" normalizeH="0" baseline="0" noProof="0" dirty="0">
                <a:ln>
                  <a:noFill/>
                </a:ln>
                <a:solidFill>
                  <a:sysClr val="windowText" lastClr="000000"/>
                </a:solidFill>
                <a:effectLst/>
                <a:uLnTx/>
                <a:uFillTx/>
              </a:rPr>
              <a:t>课件下载：</a:t>
            </a:r>
            <a:r>
              <a:rPr kumimoji="0" lang="en-US" altLang="zh-CN" sz="100" b="0" i="0" u="none" strike="noStrike" kern="0" cap="none" spc="0" normalizeH="0" baseline="0" noProof="0" dirty="0">
                <a:ln>
                  <a:noFill/>
                </a:ln>
                <a:solidFill>
                  <a:sysClr val="windowText" lastClr="000000"/>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范文下载：</a:t>
            </a:r>
            <a:r>
              <a:rPr kumimoji="0" lang="en-US" altLang="zh-CN" sz="100" b="0" i="0" u="none" strike="noStrike" kern="0" cap="none" spc="0" normalizeH="0" baseline="0" noProof="0" dirty="0">
                <a:ln>
                  <a:noFill/>
                </a:ln>
                <a:solidFill>
                  <a:sysClr val="windowText" lastClr="000000"/>
                </a:solidFill>
                <a:effectLst/>
                <a:uLnTx/>
                <a:uFillTx/>
              </a:rPr>
              <a:t>www.1ppt.com/fanwen/             </a:t>
            </a:r>
            <a:r>
              <a:rPr kumimoji="0" lang="zh-CN" altLang="en-US" sz="100" b="0" i="0" u="none" strike="noStrike" kern="0" cap="none" spc="0" normalizeH="0" baseline="0" noProof="0" dirty="0">
                <a:ln>
                  <a:noFill/>
                </a:ln>
                <a:solidFill>
                  <a:sysClr val="windowText" lastClr="000000"/>
                </a:solidFill>
                <a:effectLst/>
                <a:uLnTx/>
                <a:uFillTx/>
              </a:rPr>
              <a:t>试卷下载：</a:t>
            </a:r>
            <a:r>
              <a:rPr kumimoji="0" lang="en-US" altLang="zh-CN" sz="100" b="0" i="0" u="none" strike="noStrike" kern="0" cap="none" spc="0" normalizeH="0" baseline="0" noProof="0" dirty="0">
                <a:ln>
                  <a:noFill/>
                </a:ln>
                <a:solidFill>
                  <a:sysClr val="windowText" lastClr="000000"/>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教案下载：</a:t>
            </a:r>
            <a:r>
              <a:rPr kumimoji="0" lang="en-US" altLang="zh-CN" sz="100" b="0" i="0" u="none" strike="noStrike" kern="0" cap="none" spc="0" normalizeH="0" baseline="0" noProof="0" dirty="0">
                <a:ln>
                  <a:noFill/>
                </a:ln>
                <a:solidFill>
                  <a:sysClr val="windowText" lastClr="000000"/>
                </a:solidFill>
                <a:effectLst/>
                <a:uLnTx/>
                <a:uFillTx/>
              </a:rPr>
              <a:t>www.1ppt.com/jiaoan/        PPT</a:t>
            </a:r>
            <a:r>
              <a:rPr kumimoji="0" lang="zh-CN" altLang="en-US" sz="100" b="0" i="0" u="none" strike="noStrike" kern="0" cap="none" spc="0" normalizeH="0" baseline="0" noProof="0" dirty="0">
                <a:ln>
                  <a:noFill/>
                </a:ln>
                <a:solidFill>
                  <a:sysClr val="windowText" lastClr="000000"/>
                </a:solidFill>
                <a:effectLst/>
                <a:uLnTx/>
                <a:uFillTx/>
              </a:rPr>
              <a:t>论坛：</a:t>
            </a:r>
            <a:r>
              <a:rPr kumimoji="0" lang="en-US" altLang="zh-CN" sz="100" b="0" i="0" u="none" strike="noStrike" kern="0" cap="none" spc="0" normalizeH="0" baseline="0" noProof="0" dirty="0">
                <a:ln>
                  <a:noFill/>
                </a:ln>
                <a:solidFill>
                  <a:sysClr val="windowText" lastClr="000000"/>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 </a:t>
            </a:r>
            <a:endParaRPr kumimoji="0" lang="zh-CN" altLang="en-US" sz="100" b="0" i="0" u="none" strike="noStrike" kern="0" cap="none" spc="0" normalizeH="0" baseline="0" noProof="0" dirty="0">
              <a:ln>
                <a:noFill/>
              </a:ln>
              <a:solidFill>
                <a:sysClr val="windowText" lastClr="000000"/>
              </a:solidFill>
              <a:effectLst/>
              <a:uLnTx/>
              <a:uFillTx/>
            </a:endParaRPr>
          </a:p>
        </p:txBody>
      </p:sp>
      <p:pic>
        <p:nvPicPr>
          <p:cNvPr id="3" name="圖片 2" descr="一張含有 室內 的圖片&#10;&#10;自動產生的描述">
            <a:extLst>
              <a:ext uri="{FF2B5EF4-FFF2-40B4-BE49-F238E27FC236}">
                <a16:creationId xmlns:a16="http://schemas.microsoft.com/office/drawing/2014/main" id="{B0EEF926-4124-49AE-9E9F-9F91591F58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001" r="4535"/>
          <a:stretch/>
        </p:blipFill>
        <p:spPr>
          <a:xfrm rot="5400000">
            <a:off x="1304344" y="1627700"/>
            <a:ext cx="6873241" cy="3617842"/>
          </a:xfrm>
          <a:prstGeom prst="rect">
            <a:avLst/>
          </a:prstGeom>
        </p:spPr>
      </p:pic>
      <p:sp>
        <p:nvSpPr>
          <p:cNvPr id="5" name="文字方塊 4">
            <a:extLst>
              <a:ext uri="{FF2B5EF4-FFF2-40B4-BE49-F238E27FC236}">
                <a16:creationId xmlns:a16="http://schemas.microsoft.com/office/drawing/2014/main" id="{8A0A0A9C-57C2-44B4-884C-CF81D4446805}"/>
              </a:ext>
            </a:extLst>
          </p:cNvPr>
          <p:cNvSpPr txBox="1"/>
          <p:nvPr/>
        </p:nvSpPr>
        <p:spPr>
          <a:xfrm>
            <a:off x="6897757" y="2981739"/>
            <a:ext cx="4502426" cy="1200329"/>
          </a:xfrm>
          <a:prstGeom prst="rect">
            <a:avLst/>
          </a:prstGeom>
          <a:noFill/>
        </p:spPr>
        <p:txBody>
          <a:bodyPr wrap="square" rtlCol="0">
            <a:spAutoFit/>
          </a:bodyPr>
          <a:lstStyle/>
          <a:p>
            <a:r>
              <a:rPr lang="en-US" altLang="zh-TW" sz="7200" dirty="0">
                <a:solidFill>
                  <a:schemeClr val="bg1"/>
                </a:solidFill>
                <a:latin typeface="Dante" panose="02020502050200020203" pitchFamily="18" charset="0"/>
              </a:rPr>
              <a:t>Thank</a:t>
            </a:r>
            <a:r>
              <a:rPr lang="zh-TW" altLang="en-US" sz="7200" dirty="0">
                <a:solidFill>
                  <a:schemeClr val="bg1"/>
                </a:solidFill>
                <a:latin typeface="Dante" panose="02020502050200020203" pitchFamily="18" charset="0"/>
              </a:rPr>
              <a:t> </a:t>
            </a:r>
            <a:r>
              <a:rPr lang="en-US" altLang="zh-TW" sz="7200" dirty="0">
                <a:solidFill>
                  <a:schemeClr val="bg1"/>
                </a:solidFill>
                <a:latin typeface="Dante" panose="02020502050200020203" pitchFamily="18" charset="0"/>
              </a:rPr>
              <a:t>You</a:t>
            </a:r>
            <a:endParaRPr lang="zh-TW" altLang="en-US" sz="7200" dirty="0">
              <a:solidFill>
                <a:schemeClr val="bg1"/>
              </a:solidFill>
              <a:latin typeface="Dante" panose="02020502050200020203"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5122" name="等腰三角形 2"/>
          <p:cNvSpPr>
            <a:spLocks noChangeArrowheads="1"/>
          </p:cNvSpPr>
          <p:nvPr/>
        </p:nvSpPr>
        <p:spPr bwMode="auto">
          <a:xfrm>
            <a:off x="2563176" y="1966822"/>
            <a:ext cx="2031325" cy="506415"/>
          </a:xfrm>
          <a:custGeom>
            <a:avLst/>
            <a:gdLst>
              <a:gd name="T0" fmla="*/ 0 w 1842868"/>
              <a:gd name="T1" fmla="*/ 0 h 1083213"/>
              <a:gd name="T2" fmla="*/ 1206234 w 1842868"/>
              <a:gd name="T3" fmla="*/ 1 h 1083213"/>
              <a:gd name="T4" fmla="*/ 1837402 w 1842868"/>
              <a:gd name="T5" fmla="*/ 1081063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b="1">
              <a:latin typeface="Dante" panose="02020502050200020203" pitchFamily="18" charset="0"/>
              <a:ea typeface="微軟正黑體" panose="020B0604030504040204" pitchFamily="34" charset="-120"/>
            </a:endParaRPr>
          </a:p>
        </p:txBody>
      </p:sp>
      <p:sp>
        <p:nvSpPr>
          <p:cNvPr id="5123" name="等腰三角形 2"/>
          <p:cNvSpPr>
            <a:spLocks noChangeArrowheads="1"/>
          </p:cNvSpPr>
          <p:nvPr/>
        </p:nvSpPr>
        <p:spPr bwMode="auto">
          <a:xfrm rot="10800000">
            <a:off x="57151" y="4291013"/>
            <a:ext cx="4371975" cy="2570162"/>
          </a:xfrm>
          <a:custGeom>
            <a:avLst/>
            <a:gdLst>
              <a:gd name="T0" fmla="*/ 0 w 1842868"/>
              <a:gd name="T1" fmla="*/ 0 h 1083213"/>
              <a:gd name="T2" fmla="*/ 38322619 w 1842868"/>
              <a:gd name="T3" fmla="*/ 28 h 1083213"/>
              <a:gd name="T4" fmla="*/ 58375150 w 1842868"/>
              <a:gd name="T5" fmla="*/ 34332105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b="1">
              <a:latin typeface="Dante" panose="02020502050200020203" pitchFamily="18" charset="0"/>
              <a:ea typeface="微軟正黑體" panose="020B0604030504040204" pitchFamily="34" charset="-120"/>
            </a:endParaRPr>
          </a:p>
        </p:txBody>
      </p:sp>
      <p:sp>
        <p:nvSpPr>
          <p:cNvPr id="5124" name="等腰三角形 2"/>
          <p:cNvSpPr>
            <a:spLocks noChangeArrowheads="1"/>
          </p:cNvSpPr>
          <p:nvPr/>
        </p:nvSpPr>
        <p:spPr bwMode="auto">
          <a:xfrm rot="10800000" flipV="1">
            <a:off x="5476461" y="0"/>
            <a:ext cx="6715539" cy="2097157"/>
          </a:xfrm>
          <a:custGeom>
            <a:avLst/>
            <a:gdLst>
              <a:gd name="T0" fmla="*/ 0 w 1842868"/>
              <a:gd name="T1" fmla="*/ 0 h 1083213"/>
              <a:gd name="T2" fmla="*/ 38322619 w 1842868"/>
              <a:gd name="T3" fmla="*/ 28 h 1083213"/>
              <a:gd name="T4" fmla="*/ 58375150 w 1842868"/>
              <a:gd name="T5" fmla="*/ 34332158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b="1">
              <a:latin typeface="Dante" panose="02020502050200020203" pitchFamily="18" charset="0"/>
              <a:ea typeface="微軟正黑體" panose="020B0604030504040204" pitchFamily="34" charset="-120"/>
            </a:endParaRPr>
          </a:p>
        </p:txBody>
      </p:sp>
      <p:sp>
        <p:nvSpPr>
          <p:cNvPr id="5125" name="文本框 17"/>
          <p:cNvSpPr>
            <a:spLocks noChangeArrowheads="1"/>
          </p:cNvSpPr>
          <p:nvPr/>
        </p:nvSpPr>
        <p:spPr bwMode="auto">
          <a:xfrm>
            <a:off x="1506637" y="3167390"/>
            <a:ext cx="20313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7200" b="1" dirty="0">
                <a:solidFill>
                  <a:srgbClr val="FFFFFF"/>
                </a:solidFill>
                <a:latin typeface="Dante" panose="02020502050200020203" pitchFamily="18" charset="0"/>
                <a:ea typeface="微軟正黑體" panose="020B0604030504040204" pitchFamily="34" charset="-120"/>
                <a:sym typeface="Impact" pitchFamily="34" charset="0"/>
              </a:rPr>
              <a:t>目錄</a:t>
            </a:r>
            <a:endParaRPr lang="zh-CN" altLang="en-US" sz="7200" b="1" dirty="0">
              <a:solidFill>
                <a:srgbClr val="FFFFFF"/>
              </a:solidFill>
              <a:latin typeface="Dante" panose="02020502050200020203" pitchFamily="18" charset="0"/>
              <a:ea typeface="微軟正黑體" panose="020B0604030504040204" pitchFamily="34" charset="-120"/>
              <a:sym typeface="Impact" pitchFamily="34" charset="0"/>
            </a:endParaRPr>
          </a:p>
        </p:txBody>
      </p:sp>
      <p:sp>
        <p:nvSpPr>
          <p:cNvPr id="5126" name="文本框 18"/>
          <p:cNvSpPr>
            <a:spLocks noChangeArrowheads="1"/>
          </p:cNvSpPr>
          <p:nvPr/>
        </p:nvSpPr>
        <p:spPr bwMode="auto">
          <a:xfrm>
            <a:off x="7985472" y="1696809"/>
            <a:ext cx="2850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charset="0"/>
              <a:buNone/>
            </a:pPr>
            <a:r>
              <a:rPr lang="zh-TW" altLang="en-US" sz="2800" b="1" dirty="0">
                <a:solidFill>
                  <a:srgbClr val="FFFFFF"/>
                </a:solidFill>
                <a:latin typeface="Dante" panose="02020502050200020203" pitchFamily="18" charset="0"/>
                <a:ea typeface="微軟正黑體" panose="020B0604030504040204" pitchFamily="34" charset="-120"/>
                <a:sym typeface="Impact" pitchFamily="34" charset="0"/>
              </a:rPr>
              <a:t>前言　生平簡介</a:t>
            </a:r>
            <a:endParaRPr lang="zh-CN" altLang="en-US" sz="2800" b="1" dirty="0">
              <a:solidFill>
                <a:srgbClr val="FFFFFF"/>
              </a:solidFill>
              <a:latin typeface="Dante" panose="02020502050200020203" pitchFamily="18" charset="0"/>
              <a:ea typeface="微軟正黑體" panose="020B0604030504040204" pitchFamily="34" charset="-120"/>
              <a:sym typeface="Impact" pitchFamily="34" charset="0"/>
            </a:endParaRPr>
          </a:p>
        </p:txBody>
      </p:sp>
      <p:sp>
        <p:nvSpPr>
          <p:cNvPr id="5127" name="文本框 23"/>
          <p:cNvSpPr>
            <a:spLocks noChangeArrowheads="1"/>
          </p:cNvSpPr>
          <p:nvPr/>
        </p:nvSpPr>
        <p:spPr bwMode="auto">
          <a:xfrm>
            <a:off x="6228388" y="3167390"/>
            <a:ext cx="52116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2800" b="1" dirty="0">
                <a:solidFill>
                  <a:srgbClr val="FFFFFF"/>
                </a:solidFill>
                <a:latin typeface="Dante" panose="02020502050200020203" pitchFamily="18" charset="0"/>
                <a:ea typeface="微軟正黑體" panose="020B0604030504040204" pitchFamily="34" charset="-120"/>
                <a:sym typeface="Impact" pitchFamily="34" charset="0"/>
              </a:rPr>
              <a:t>畫作導引　</a:t>
            </a:r>
            <a:r>
              <a:rPr lang="zh-TW" altLang="en-US" sz="2800" b="1" dirty="0">
                <a:solidFill>
                  <a:schemeClr val="bg1"/>
                </a:solidFill>
                <a:latin typeface="微軟正黑體" panose="020B0604030504040204" pitchFamily="34" charset="-120"/>
                <a:ea typeface="微軟正黑體" panose="020B0604030504040204" pitchFamily="34" charset="-120"/>
                <a:sym typeface="Impact" pitchFamily="34" charset="0"/>
              </a:rPr>
              <a:t>羅德列克的繪畫風格</a:t>
            </a:r>
            <a:endParaRPr lang="zh-CN" altLang="en-US" sz="2800" b="1" dirty="0">
              <a:solidFill>
                <a:schemeClr val="bg1"/>
              </a:solidFill>
              <a:latin typeface="微軟正黑體" panose="020B0604030504040204" pitchFamily="34" charset="-120"/>
              <a:ea typeface="微軟正黑體" panose="020B0604030504040204" pitchFamily="34" charset="-120"/>
              <a:sym typeface="Impact" pitchFamily="34" charset="0"/>
            </a:endParaRPr>
          </a:p>
        </p:txBody>
      </p:sp>
      <p:sp>
        <p:nvSpPr>
          <p:cNvPr id="5128" name="文本框 24"/>
          <p:cNvSpPr>
            <a:spLocks noChangeArrowheads="1"/>
          </p:cNvSpPr>
          <p:nvPr/>
        </p:nvSpPr>
        <p:spPr bwMode="auto">
          <a:xfrm>
            <a:off x="4429126" y="2473237"/>
            <a:ext cx="56454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charset="0"/>
              <a:buNone/>
            </a:pPr>
            <a:r>
              <a:rPr lang="zh-TW" altLang="en-US" sz="2800" b="1" dirty="0">
                <a:solidFill>
                  <a:srgbClr val="FE6605"/>
                </a:solidFill>
                <a:latin typeface="Dante" panose="02020502050200020203" pitchFamily="18" charset="0"/>
                <a:ea typeface="微軟正黑體" panose="020B0604030504040204" pitchFamily="34" charset="-120"/>
                <a:sym typeface="Impact" pitchFamily="34" charset="0"/>
              </a:rPr>
              <a:t>畫家流派風格　後印象派與浮世繪</a:t>
            </a:r>
            <a:endParaRPr lang="zh-CN" altLang="en-US" sz="2800" b="1" dirty="0">
              <a:solidFill>
                <a:srgbClr val="FE6605"/>
              </a:solidFill>
              <a:latin typeface="Dante" panose="02020502050200020203" pitchFamily="18" charset="0"/>
              <a:ea typeface="微軟正黑體" panose="020B0604030504040204" pitchFamily="34" charset="-120"/>
              <a:sym typeface="Impact" pitchFamily="34" charset="0"/>
            </a:endParaRPr>
          </a:p>
        </p:txBody>
      </p:sp>
      <p:sp>
        <p:nvSpPr>
          <p:cNvPr id="5129" name="文本框 25"/>
          <p:cNvSpPr>
            <a:spLocks noChangeArrowheads="1"/>
          </p:cNvSpPr>
          <p:nvPr/>
        </p:nvSpPr>
        <p:spPr bwMode="auto">
          <a:xfrm>
            <a:off x="5184606" y="4066689"/>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2800" b="1" dirty="0">
                <a:solidFill>
                  <a:srgbClr val="FE6605"/>
                </a:solidFill>
                <a:latin typeface="Dante" panose="02020502050200020203" pitchFamily="18" charset="0"/>
                <a:ea typeface="微軟正黑體" panose="020B0604030504040204" pitchFamily="34" charset="-120"/>
                <a:sym typeface="Impact" pitchFamily="34" charset="0"/>
              </a:rPr>
              <a:t>畫作介紹　慕蘭街的沙龍</a:t>
            </a:r>
            <a:endParaRPr lang="zh-CN" altLang="en-US" sz="2800" b="1" dirty="0">
              <a:solidFill>
                <a:srgbClr val="FE6605"/>
              </a:solidFill>
              <a:latin typeface="Dante" panose="02020502050200020203" pitchFamily="18" charset="0"/>
              <a:ea typeface="微軟正黑體" panose="020B0604030504040204" pitchFamily="34" charset="-120"/>
              <a:sym typeface="Impact" pitchFamily="34" charset="0"/>
            </a:endParaRPr>
          </a:p>
        </p:txBody>
      </p:sp>
      <p:sp>
        <p:nvSpPr>
          <p:cNvPr id="10" name="文本框 23">
            <a:extLst>
              <a:ext uri="{FF2B5EF4-FFF2-40B4-BE49-F238E27FC236}">
                <a16:creationId xmlns:a16="http://schemas.microsoft.com/office/drawing/2014/main" id="{9973292B-2FE2-4CF7-B725-58FC186AA590}"/>
              </a:ext>
            </a:extLst>
          </p:cNvPr>
          <p:cNvSpPr>
            <a:spLocks noChangeArrowheads="1"/>
          </p:cNvSpPr>
          <p:nvPr/>
        </p:nvSpPr>
        <p:spPr bwMode="auto">
          <a:xfrm>
            <a:off x="4005336" y="4965988"/>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2800" b="1" dirty="0">
                <a:solidFill>
                  <a:srgbClr val="FFFFFF"/>
                </a:solidFill>
                <a:latin typeface="Dante" panose="02020502050200020203" pitchFamily="18" charset="0"/>
                <a:ea typeface="微軟正黑體" panose="020B0604030504040204" pitchFamily="34" charset="-120"/>
                <a:sym typeface="Impact" pitchFamily="34" charset="0"/>
              </a:rPr>
              <a:t>感想　與內心共鳴的慕蘭街</a:t>
            </a:r>
            <a:endParaRPr lang="zh-CN" altLang="en-US" sz="2800" b="1" dirty="0">
              <a:solidFill>
                <a:schemeClr val="bg1"/>
              </a:solidFill>
              <a:latin typeface="微軟正黑體" panose="020B0604030504040204" pitchFamily="34" charset="-120"/>
              <a:ea typeface="微軟正黑體" panose="020B0604030504040204" pitchFamily="34" charset="-120"/>
              <a:sym typeface="Impact" pitchFamily="34" charset="0"/>
            </a:endParaRPr>
          </a:p>
        </p:txBody>
      </p:sp>
      <p:sp>
        <p:nvSpPr>
          <p:cNvPr id="2" name="矩形 1">
            <a:extLst>
              <a:ext uri="{FF2B5EF4-FFF2-40B4-BE49-F238E27FC236}">
                <a16:creationId xmlns:a16="http://schemas.microsoft.com/office/drawing/2014/main" id="{26E41058-4764-4F74-995C-5356DB9F6875}"/>
              </a:ext>
            </a:extLst>
          </p:cNvPr>
          <p:cNvSpPr/>
          <p:nvPr/>
        </p:nvSpPr>
        <p:spPr>
          <a:xfrm>
            <a:off x="9264073" y="5660141"/>
            <a:ext cx="1620957" cy="523220"/>
          </a:xfrm>
          <a:prstGeom prst="rect">
            <a:avLst/>
          </a:prstGeom>
        </p:spPr>
        <p:txBody>
          <a:bodyPr wrap="none">
            <a:spAutoFit/>
          </a:bodyPr>
          <a:lstStyle/>
          <a:p>
            <a:pPr eaLnBrk="1" hangingPunct="1">
              <a:buFont typeface="Arial" charset="0"/>
              <a:buNone/>
            </a:pPr>
            <a:r>
              <a:rPr lang="zh-TW" altLang="en-US" sz="2800" b="1" dirty="0">
                <a:solidFill>
                  <a:srgbClr val="FE6605"/>
                </a:solidFill>
                <a:latin typeface="Dante" panose="02020502050200020203" pitchFamily="18" charset="0"/>
                <a:ea typeface="微軟正黑體" panose="020B0604030504040204" pitchFamily="34" charset="-120"/>
                <a:sym typeface="Impact" pitchFamily="34" charset="0"/>
              </a:rPr>
              <a:t>參考資料</a:t>
            </a:r>
            <a:endParaRPr lang="zh-CN" altLang="en-US" sz="2800" b="1" dirty="0">
              <a:solidFill>
                <a:srgbClr val="FE6605"/>
              </a:solidFill>
              <a:latin typeface="Dante" panose="02020502050200020203" pitchFamily="18" charset="0"/>
              <a:ea typeface="微軟正黑體" panose="020B0604030504040204" pitchFamily="34" charset="-120"/>
              <a:sym typeface="Impact"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6146" name="等腰三角形 2"/>
          <p:cNvSpPr>
            <a:spLocks noChangeArrowheads="1"/>
          </p:cNvSpPr>
          <p:nvPr/>
        </p:nvSpPr>
        <p:spPr bwMode="auto">
          <a:xfrm rot="10800000" flipV="1">
            <a:off x="3086099" y="0"/>
            <a:ext cx="7740721" cy="487015"/>
          </a:xfrm>
          <a:custGeom>
            <a:avLst/>
            <a:gdLst>
              <a:gd name="T0" fmla="*/ 0 w 1842868"/>
              <a:gd name="T1" fmla="*/ 0 h 1083213"/>
              <a:gd name="T2" fmla="*/ 48764439 w 1842868"/>
              <a:gd name="T3" fmla="*/ 50 h 1083213"/>
              <a:gd name="T4" fmla="*/ 74280689 w 1842868"/>
              <a:gd name="T5" fmla="*/ 43633208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47" name="等腰三角形 2"/>
          <p:cNvSpPr>
            <a:spLocks noChangeArrowheads="1"/>
          </p:cNvSpPr>
          <p:nvPr/>
        </p:nvSpPr>
        <p:spPr bwMode="auto">
          <a:xfrm rot="10800000">
            <a:off x="9747942" y="6460436"/>
            <a:ext cx="1078878" cy="397564"/>
          </a:xfrm>
          <a:custGeom>
            <a:avLst/>
            <a:gdLst>
              <a:gd name="T0" fmla="*/ 0 w 1842868"/>
              <a:gd name="T1" fmla="*/ 0 h 1083213"/>
              <a:gd name="T2" fmla="*/ 5926092 w 1842868"/>
              <a:gd name="T3" fmla="*/ 1 h 1083213"/>
              <a:gd name="T4" fmla="*/ 9026954 w 1842868"/>
              <a:gd name="T5" fmla="*/ 5303676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51" name="文本框 10"/>
          <p:cNvSpPr>
            <a:spLocks noChangeArrowheads="1"/>
          </p:cNvSpPr>
          <p:nvPr/>
        </p:nvSpPr>
        <p:spPr bwMode="auto">
          <a:xfrm flipH="1">
            <a:off x="1022197" y="140467"/>
            <a:ext cx="457048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6600" b="1" dirty="0">
                <a:solidFill>
                  <a:srgbClr val="EBCE57"/>
                </a:solidFill>
                <a:latin typeface="標楷體" panose="03000509000000000000" pitchFamily="65" charset="-120"/>
                <a:ea typeface="標楷體" panose="03000509000000000000" pitchFamily="65" charset="-120"/>
                <a:sym typeface="Impact" pitchFamily="34" charset="0"/>
              </a:rPr>
              <a:t>前言　</a:t>
            </a:r>
            <a:r>
              <a:rPr lang="zh-TW" altLang="en-US" sz="3600" b="1" dirty="0">
                <a:solidFill>
                  <a:srgbClr val="EBCE57"/>
                </a:solidFill>
                <a:latin typeface="標楷體" panose="03000509000000000000" pitchFamily="65" charset="-120"/>
                <a:ea typeface="標楷體" panose="03000509000000000000" pitchFamily="65" charset="-120"/>
                <a:sym typeface="Impact" pitchFamily="34" charset="0"/>
              </a:rPr>
              <a:t>生平簡介</a:t>
            </a:r>
            <a:endParaRPr lang="zh-CN" altLang="en-US" sz="6600" b="1" dirty="0">
              <a:solidFill>
                <a:srgbClr val="EBCE57"/>
              </a:solidFill>
              <a:latin typeface="標楷體" panose="03000509000000000000" pitchFamily="65" charset="-120"/>
              <a:ea typeface="標楷體" panose="03000509000000000000" pitchFamily="65" charset="-120"/>
              <a:sym typeface="Impact" pitchFamily="34" charset="0"/>
            </a:endParaRPr>
          </a:p>
        </p:txBody>
      </p:sp>
      <p:sp>
        <p:nvSpPr>
          <p:cNvPr id="6154" name="文本框 17"/>
          <p:cNvSpPr>
            <a:spLocks noChangeArrowheads="1"/>
          </p:cNvSpPr>
          <p:nvPr/>
        </p:nvSpPr>
        <p:spPr bwMode="auto">
          <a:xfrm>
            <a:off x="3123563" y="1388931"/>
            <a:ext cx="8891629" cy="4184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eaLnBrk="1" hangingPunct="1">
              <a:lnSpc>
                <a:spcPts val="4000"/>
              </a:lnSpc>
              <a:buFont typeface="Arial" panose="020B0604020202020204" pitchFamily="34" charset="0"/>
              <a:buChar char="•"/>
            </a:pPr>
            <a:r>
              <a:rPr lang="en-US" altLang="zh-CN" sz="3200" dirty="0">
                <a:solidFill>
                  <a:schemeClr val="bg1"/>
                </a:solidFill>
                <a:latin typeface="Dante" panose="020B0604020202020204" pitchFamily="18" charset="0"/>
                <a:ea typeface="標楷體" panose="03000509000000000000" pitchFamily="65" charset="-120"/>
                <a:sym typeface="Calibri" pitchFamily="34" charset="0"/>
              </a:rPr>
              <a:t>Henri Marie Raymond de Toulouse-Lautrec-</a:t>
            </a:r>
            <a:r>
              <a:rPr lang="en-US" altLang="zh-CN" sz="3200" dirty="0" err="1">
                <a:solidFill>
                  <a:schemeClr val="bg1"/>
                </a:solidFill>
                <a:latin typeface="Dante" panose="020B0604020202020204" pitchFamily="18" charset="0"/>
                <a:ea typeface="標楷體" panose="03000509000000000000" pitchFamily="65" charset="-120"/>
                <a:sym typeface="Calibri" pitchFamily="34" charset="0"/>
              </a:rPr>
              <a:t>Monfa</a:t>
            </a:r>
            <a:endParaRPr lang="en-US" altLang="zh-CN" sz="3200" dirty="0">
              <a:solidFill>
                <a:schemeClr val="bg1"/>
              </a:solidFill>
              <a:latin typeface="Dante" panose="020B0604020202020204" pitchFamily="18" charset="0"/>
              <a:ea typeface="標楷體" panose="03000509000000000000" pitchFamily="65" charset="-120"/>
              <a:sym typeface="Calibri" pitchFamily="34" charset="0"/>
            </a:endParaRPr>
          </a:p>
          <a:p>
            <a:pPr marL="457200" indent="-457200" eaLnBrk="1" hangingPunct="1">
              <a:lnSpc>
                <a:spcPts val="4000"/>
              </a:lnSpc>
              <a:buFont typeface="Arial" panose="020B0604020202020204" pitchFamily="34" charset="0"/>
              <a:buChar char="•"/>
            </a:pPr>
            <a:r>
              <a:rPr lang="zh-TW" altLang="en-US" sz="3200" dirty="0">
                <a:solidFill>
                  <a:schemeClr val="bg1"/>
                </a:solidFill>
                <a:latin typeface="Dante" panose="020B0604020202020204" pitchFamily="18" charset="0"/>
                <a:ea typeface="標楷體" panose="03000509000000000000" pitchFamily="65" charset="-120"/>
                <a:sym typeface="Calibri" pitchFamily="34" charset="0"/>
              </a:rPr>
              <a:t>出生於塔恩省阿爾比</a:t>
            </a:r>
            <a:endParaRPr lang="en-US" altLang="zh-TW" sz="3200" dirty="0">
              <a:solidFill>
                <a:schemeClr val="bg1"/>
              </a:solidFill>
              <a:latin typeface="Dante" panose="020B0604020202020204" pitchFamily="18" charset="0"/>
              <a:ea typeface="標楷體" panose="03000509000000000000" pitchFamily="65" charset="-120"/>
              <a:sym typeface="Calibri" pitchFamily="34" charset="0"/>
            </a:endParaRPr>
          </a:p>
          <a:p>
            <a:pPr marL="457200" indent="-457200" eaLnBrk="1" hangingPunct="1">
              <a:lnSpc>
                <a:spcPts val="4000"/>
              </a:lnSpc>
              <a:buFont typeface="Arial" panose="020B0604020202020204" pitchFamily="34" charset="0"/>
              <a:buChar char="•"/>
            </a:pPr>
            <a:r>
              <a:rPr lang="en-US" altLang="zh-TW" sz="3200" dirty="0">
                <a:solidFill>
                  <a:schemeClr val="bg1"/>
                </a:solidFill>
                <a:latin typeface="Dante" panose="020B0604020202020204" pitchFamily="18" charset="0"/>
                <a:ea typeface="標楷體" panose="03000509000000000000" pitchFamily="65" charset="-120"/>
                <a:sym typeface="Calibri" pitchFamily="34" charset="0"/>
              </a:rPr>
              <a:t>14</a:t>
            </a:r>
            <a:r>
              <a:rPr lang="zh-TW" altLang="en-US" sz="3200" dirty="0">
                <a:solidFill>
                  <a:schemeClr val="bg1"/>
                </a:solidFill>
                <a:latin typeface="Dante" panose="020B0604020202020204" pitchFamily="18" charset="0"/>
                <a:ea typeface="標楷體" panose="03000509000000000000" pitchFamily="65" charset="-120"/>
                <a:sym typeface="Calibri" pitchFamily="34" charset="0"/>
              </a:rPr>
              <a:t>歲時發生意外，使得他成為了</a:t>
            </a:r>
            <a:r>
              <a:rPr lang="en-US" altLang="zh-TW" sz="3200" dirty="0">
                <a:solidFill>
                  <a:schemeClr val="bg1"/>
                </a:solidFill>
                <a:latin typeface="Dante" panose="020B0604020202020204" pitchFamily="18" charset="0"/>
                <a:ea typeface="標楷體" panose="03000509000000000000" pitchFamily="65" charset="-120"/>
                <a:sym typeface="Calibri" pitchFamily="34" charset="0"/>
              </a:rPr>
              <a:t>150</a:t>
            </a:r>
            <a:r>
              <a:rPr lang="zh-TW" altLang="en-US" sz="3200" dirty="0">
                <a:solidFill>
                  <a:schemeClr val="bg1"/>
                </a:solidFill>
                <a:latin typeface="Dante" panose="020B0604020202020204" pitchFamily="18" charset="0"/>
                <a:ea typeface="標楷體" panose="03000509000000000000" pitchFamily="65" charset="-120"/>
                <a:sym typeface="Calibri" pitchFamily="34" charset="0"/>
              </a:rPr>
              <a:t>公分的侏儒</a:t>
            </a:r>
            <a:endParaRPr lang="en-US" altLang="zh-TW" sz="3200" dirty="0">
              <a:solidFill>
                <a:schemeClr val="bg1"/>
              </a:solidFill>
              <a:latin typeface="Dante" panose="020B0604020202020204" pitchFamily="18" charset="0"/>
              <a:ea typeface="標楷體" panose="03000509000000000000" pitchFamily="65" charset="-120"/>
              <a:sym typeface="Calibri" pitchFamily="34" charset="0"/>
            </a:endParaRPr>
          </a:p>
          <a:p>
            <a:pPr marL="457200" indent="-457200" eaLnBrk="1" hangingPunct="1">
              <a:lnSpc>
                <a:spcPts val="4000"/>
              </a:lnSpc>
              <a:buFont typeface="Arial" panose="020B0604020202020204" pitchFamily="34" charset="0"/>
              <a:buChar char="•"/>
            </a:pPr>
            <a:r>
              <a:rPr lang="en-US" altLang="zh-TW" sz="3200" dirty="0">
                <a:solidFill>
                  <a:schemeClr val="bg1"/>
                </a:solidFill>
                <a:latin typeface="Dante" panose="020B0604020202020204" pitchFamily="18" charset="0"/>
                <a:ea typeface="標楷體" panose="03000509000000000000" pitchFamily="65" charset="-120"/>
                <a:sym typeface="Calibri" pitchFamily="34" charset="0"/>
              </a:rPr>
              <a:t>18</a:t>
            </a:r>
            <a:r>
              <a:rPr lang="zh-TW" altLang="en-US" sz="3200" dirty="0">
                <a:solidFill>
                  <a:schemeClr val="bg1"/>
                </a:solidFill>
                <a:latin typeface="Dante" panose="020B0604020202020204" pitchFamily="18" charset="0"/>
                <a:ea typeface="標楷體" panose="03000509000000000000" pitchFamily="65" charset="-120"/>
                <a:sym typeface="Calibri" pitchFamily="34" charset="0"/>
              </a:rPr>
              <a:t>歲的時候便接受學院派畫風的教導</a:t>
            </a:r>
            <a:endParaRPr lang="en-US" altLang="zh-CN" sz="3200" dirty="0">
              <a:solidFill>
                <a:schemeClr val="bg1"/>
              </a:solidFill>
              <a:latin typeface="Dante" panose="020B0604020202020204" pitchFamily="18" charset="0"/>
              <a:ea typeface="標楷體" panose="03000509000000000000" pitchFamily="65" charset="-120"/>
              <a:sym typeface="Calibri" pitchFamily="34" charset="0"/>
            </a:endParaRPr>
          </a:p>
          <a:p>
            <a:pPr marL="457200" indent="-457200" eaLnBrk="1" hangingPunct="1">
              <a:lnSpc>
                <a:spcPts val="4000"/>
              </a:lnSpc>
              <a:buFont typeface="Arial" panose="020B0604020202020204" pitchFamily="34" charset="0"/>
              <a:buChar char="•"/>
            </a:pPr>
            <a:r>
              <a:rPr lang="zh-TW" altLang="en-US" sz="3200" dirty="0">
                <a:solidFill>
                  <a:schemeClr val="bg1"/>
                </a:solidFill>
                <a:latin typeface="Dante" panose="020B0604020202020204" pitchFamily="18" charset="0"/>
                <a:ea typeface="標楷體" panose="03000509000000000000" pitchFamily="65" charset="-120"/>
                <a:sym typeface="方正姚体" pitchFamily="2" charset="-122"/>
              </a:rPr>
              <a:t>在巴黎的期間認識了許多印象派與後印象派畫家，也使得他的風格開始進行轉變</a:t>
            </a:r>
            <a:endParaRPr lang="en-US" altLang="zh-TW" sz="1000" dirty="0">
              <a:solidFill>
                <a:schemeClr val="bg1"/>
              </a:solidFill>
              <a:latin typeface="Dante" panose="020B0604020202020204" pitchFamily="18" charset="0"/>
              <a:ea typeface="標楷體" panose="03000509000000000000" pitchFamily="65" charset="-120"/>
              <a:sym typeface="方正姚体" pitchFamily="2" charset="-122"/>
            </a:endParaRPr>
          </a:p>
          <a:p>
            <a:pPr marL="457200" indent="-457200" eaLnBrk="1" hangingPunct="1">
              <a:lnSpc>
                <a:spcPts val="4000"/>
              </a:lnSpc>
              <a:buFont typeface="Arial" panose="020B0604020202020204" pitchFamily="34" charset="0"/>
              <a:buChar char="•"/>
            </a:pPr>
            <a:r>
              <a:rPr lang="zh-TW" altLang="en-US" sz="3200" dirty="0">
                <a:solidFill>
                  <a:schemeClr val="bg1"/>
                </a:solidFill>
                <a:latin typeface="Dante" panose="020B0604020202020204" pitchFamily="18" charset="0"/>
                <a:ea typeface="標楷體" panose="03000509000000000000" pitchFamily="65" charset="-120"/>
                <a:sym typeface="方正姚体" pitchFamily="2" charset="-122"/>
              </a:rPr>
              <a:t>他在巴黎的期間大多流連在娼樓之間，為他們進行繪畫，感情也十分深厚</a:t>
            </a:r>
            <a:endParaRPr lang="en-US" altLang="zh-TW" sz="3200" dirty="0">
              <a:solidFill>
                <a:schemeClr val="bg1"/>
              </a:solidFill>
              <a:latin typeface="Dante" panose="020B0604020202020204" pitchFamily="18" charset="0"/>
              <a:ea typeface="標楷體" panose="03000509000000000000" pitchFamily="65" charset="-120"/>
              <a:sym typeface="方正姚体" pitchFamily="2" charset="-122"/>
            </a:endParaRPr>
          </a:p>
        </p:txBody>
      </p:sp>
      <p:pic>
        <p:nvPicPr>
          <p:cNvPr id="5" name="圖片 4" descr="一張含有 個人, 室外, 男人, 相片 的圖片&#10;&#10;自動產生的描述">
            <a:extLst>
              <a:ext uri="{FF2B5EF4-FFF2-40B4-BE49-F238E27FC236}">
                <a16:creationId xmlns:a16="http://schemas.microsoft.com/office/drawing/2014/main" id="{32C52643-CDDA-4A77-A9D4-D8EA4DB3B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72" y="1678783"/>
            <a:ext cx="2871827" cy="5038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6146" name="等腰三角形 2"/>
          <p:cNvSpPr>
            <a:spLocks noChangeArrowheads="1"/>
          </p:cNvSpPr>
          <p:nvPr/>
        </p:nvSpPr>
        <p:spPr bwMode="auto">
          <a:xfrm rot="10800000" flipV="1">
            <a:off x="3086099" y="0"/>
            <a:ext cx="7740721" cy="487015"/>
          </a:xfrm>
          <a:custGeom>
            <a:avLst/>
            <a:gdLst>
              <a:gd name="T0" fmla="*/ 0 w 1842868"/>
              <a:gd name="T1" fmla="*/ 0 h 1083213"/>
              <a:gd name="T2" fmla="*/ 48764439 w 1842868"/>
              <a:gd name="T3" fmla="*/ 50 h 1083213"/>
              <a:gd name="T4" fmla="*/ 74280689 w 1842868"/>
              <a:gd name="T5" fmla="*/ 43633208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47" name="等腰三角形 2"/>
          <p:cNvSpPr>
            <a:spLocks noChangeArrowheads="1"/>
          </p:cNvSpPr>
          <p:nvPr/>
        </p:nvSpPr>
        <p:spPr bwMode="auto">
          <a:xfrm rot="11212846" flipH="1" flipV="1">
            <a:off x="3461917" y="6388488"/>
            <a:ext cx="2009149" cy="368146"/>
          </a:xfrm>
          <a:custGeom>
            <a:avLst/>
            <a:gdLst>
              <a:gd name="T0" fmla="*/ 0 w 1842868"/>
              <a:gd name="T1" fmla="*/ 0 h 1083213"/>
              <a:gd name="T2" fmla="*/ 5926092 w 1842868"/>
              <a:gd name="T3" fmla="*/ 1 h 1083213"/>
              <a:gd name="T4" fmla="*/ 9026954 w 1842868"/>
              <a:gd name="T5" fmla="*/ 5303676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51" name="文本框 10"/>
          <p:cNvSpPr>
            <a:spLocks noChangeArrowheads="1"/>
          </p:cNvSpPr>
          <p:nvPr/>
        </p:nvSpPr>
        <p:spPr bwMode="auto">
          <a:xfrm flipH="1">
            <a:off x="1022197" y="140467"/>
            <a:ext cx="457048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6600" b="1" dirty="0">
                <a:solidFill>
                  <a:srgbClr val="EBCE57"/>
                </a:solidFill>
                <a:latin typeface="標楷體" panose="03000509000000000000" pitchFamily="65" charset="-120"/>
                <a:ea typeface="標楷體" panose="03000509000000000000" pitchFamily="65" charset="-120"/>
                <a:sym typeface="Impact" pitchFamily="34" charset="0"/>
              </a:rPr>
              <a:t>前言　</a:t>
            </a:r>
            <a:r>
              <a:rPr lang="zh-TW" altLang="en-US" sz="3600" b="1" dirty="0">
                <a:solidFill>
                  <a:srgbClr val="EBCE57"/>
                </a:solidFill>
                <a:latin typeface="標楷體" panose="03000509000000000000" pitchFamily="65" charset="-120"/>
                <a:ea typeface="標楷體" panose="03000509000000000000" pitchFamily="65" charset="-120"/>
                <a:sym typeface="Impact" pitchFamily="34" charset="0"/>
              </a:rPr>
              <a:t>生平簡介</a:t>
            </a:r>
            <a:endParaRPr lang="zh-CN" altLang="en-US" sz="6600" b="1" dirty="0">
              <a:solidFill>
                <a:srgbClr val="EBCE57"/>
              </a:solidFill>
              <a:latin typeface="標楷體" panose="03000509000000000000" pitchFamily="65" charset="-120"/>
              <a:ea typeface="標楷體" panose="03000509000000000000" pitchFamily="65" charset="-120"/>
              <a:sym typeface="Impact" pitchFamily="34" charset="0"/>
            </a:endParaRPr>
          </a:p>
        </p:txBody>
      </p:sp>
      <p:sp>
        <p:nvSpPr>
          <p:cNvPr id="6154" name="文本框 17"/>
          <p:cNvSpPr>
            <a:spLocks noChangeArrowheads="1"/>
          </p:cNvSpPr>
          <p:nvPr/>
        </p:nvSpPr>
        <p:spPr bwMode="auto">
          <a:xfrm>
            <a:off x="3086099" y="1388001"/>
            <a:ext cx="9105901" cy="504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eaLnBrk="1" hangingPunct="1">
              <a:lnSpc>
                <a:spcPts val="3800"/>
              </a:lnSpc>
              <a:buFont typeface="Arial" panose="020B0604020202020204" pitchFamily="34" charset="0"/>
              <a:buChar char="•"/>
            </a:pPr>
            <a:r>
              <a:rPr lang="en-US" altLang="zh-TW" sz="3200" dirty="0">
                <a:solidFill>
                  <a:schemeClr val="bg1"/>
                </a:solidFill>
                <a:latin typeface="Dante" panose="020B0604020202020204" pitchFamily="18" charset="0"/>
                <a:ea typeface="標楷體" panose="03000509000000000000" pitchFamily="65" charset="-120"/>
                <a:sym typeface="方正姚体" pitchFamily="2" charset="-122"/>
              </a:rPr>
              <a:t>1893</a:t>
            </a:r>
            <a:r>
              <a:rPr lang="zh-TW" altLang="en-US" sz="3200" dirty="0">
                <a:solidFill>
                  <a:schemeClr val="bg1"/>
                </a:solidFill>
                <a:latin typeface="Dante" panose="020B0604020202020204" pitchFamily="18" charset="0"/>
                <a:ea typeface="標楷體" panose="03000509000000000000" pitchFamily="65" charset="-120"/>
                <a:sym typeface="方正姚体" pitchFamily="2" charset="-122"/>
              </a:rPr>
              <a:t>年開始舉辦個展，獲得不少青睞</a:t>
            </a:r>
            <a:endParaRPr lang="en-US" altLang="zh-TW" sz="3200" dirty="0">
              <a:solidFill>
                <a:schemeClr val="bg1"/>
              </a:solidFill>
              <a:latin typeface="Dante" panose="020B0604020202020204" pitchFamily="18" charset="0"/>
              <a:ea typeface="標楷體" panose="03000509000000000000" pitchFamily="65" charset="-120"/>
              <a:sym typeface="方正姚体" pitchFamily="2" charset="-122"/>
            </a:endParaRPr>
          </a:p>
          <a:p>
            <a:pPr marL="457200" indent="-457200" eaLnBrk="1" hangingPunct="1">
              <a:lnSpc>
                <a:spcPts val="3800"/>
              </a:lnSpc>
              <a:buFont typeface="Arial" panose="020B0604020202020204" pitchFamily="34" charset="0"/>
              <a:buChar char="•"/>
            </a:pPr>
            <a:r>
              <a:rPr lang="zh-TW" altLang="en-US" sz="3200" dirty="0">
                <a:solidFill>
                  <a:schemeClr val="bg1"/>
                </a:solidFill>
                <a:latin typeface="Dante" panose="020B0604020202020204" pitchFamily="18" charset="0"/>
                <a:ea typeface="標楷體" panose="03000509000000000000" pitchFamily="65" charset="-120"/>
                <a:sym typeface="方正姚体" pitchFamily="2" charset="-122"/>
              </a:rPr>
              <a:t>因為通宵創作加上酒精的濫用，使得健康狀況持續走下坡</a:t>
            </a:r>
            <a:endParaRPr lang="en-US" altLang="zh-TW" sz="3200" dirty="0">
              <a:solidFill>
                <a:schemeClr val="bg1"/>
              </a:solidFill>
              <a:latin typeface="Dante" panose="020B0604020202020204" pitchFamily="18" charset="0"/>
              <a:ea typeface="標楷體" panose="03000509000000000000" pitchFamily="65" charset="-120"/>
              <a:sym typeface="方正姚体" pitchFamily="2" charset="-122"/>
            </a:endParaRPr>
          </a:p>
          <a:p>
            <a:pPr marL="457200" indent="-457200" eaLnBrk="1" hangingPunct="1">
              <a:lnSpc>
                <a:spcPts val="4000"/>
              </a:lnSpc>
              <a:buFont typeface="Arial" panose="020B0604020202020204" pitchFamily="34" charset="0"/>
              <a:buChar char="•"/>
            </a:pPr>
            <a:r>
              <a:rPr lang="zh-TW" altLang="en-US" sz="3200" dirty="0">
                <a:solidFill>
                  <a:schemeClr val="bg1"/>
                </a:solidFill>
                <a:latin typeface="Dante" panose="020B0604020202020204" pitchFamily="18" charset="0"/>
                <a:ea typeface="標楷體" panose="03000509000000000000" pitchFamily="65" charset="-120"/>
                <a:sym typeface="方正姚体" pitchFamily="2" charset="-122"/>
              </a:rPr>
              <a:t>第三次在倫敦的個展以失敗收場，更使得他以喝酒麻痺自己，最後得到「譫妄症」被送入精神病院</a:t>
            </a:r>
            <a:endParaRPr lang="en-US" altLang="zh-TW" sz="3200" dirty="0">
              <a:solidFill>
                <a:schemeClr val="bg1"/>
              </a:solidFill>
              <a:latin typeface="Dante" panose="020B0604020202020204" pitchFamily="18" charset="0"/>
              <a:ea typeface="標楷體" panose="03000509000000000000" pitchFamily="65" charset="-120"/>
              <a:sym typeface="方正姚体" pitchFamily="2" charset="-122"/>
            </a:endParaRPr>
          </a:p>
          <a:p>
            <a:pPr marL="457200" indent="-457200" eaLnBrk="1" hangingPunct="1">
              <a:lnSpc>
                <a:spcPts val="3800"/>
              </a:lnSpc>
              <a:buFont typeface="Arial" panose="020B0604020202020204" pitchFamily="34" charset="0"/>
              <a:buChar char="•"/>
            </a:pPr>
            <a:r>
              <a:rPr lang="zh-TW" altLang="en-US" sz="3200" dirty="0">
                <a:solidFill>
                  <a:schemeClr val="bg1"/>
                </a:solidFill>
                <a:latin typeface="Dante" panose="020B0604020202020204" pitchFamily="18" charset="0"/>
                <a:ea typeface="標楷體" panose="03000509000000000000" pitchFamily="65" charset="-120"/>
                <a:sym typeface="方正姚体" pitchFamily="2" charset="-122"/>
              </a:rPr>
              <a:t>雖然遠離酒精後身體好轉出院，但不久又開始酗酒，在一次坐馬車時突然下半身癱瘓而被送回自家馬爾羅梅的別墅中</a:t>
            </a:r>
            <a:endParaRPr lang="en-US" altLang="zh-TW" sz="3200" dirty="0">
              <a:solidFill>
                <a:schemeClr val="bg1"/>
              </a:solidFill>
              <a:latin typeface="Dante" panose="020B0604020202020204" pitchFamily="18" charset="0"/>
              <a:ea typeface="標楷體" panose="03000509000000000000" pitchFamily="65" charset="-120"/>
              <a:sym typeface="方正姚体" pitchFamily="2" charset="-122"/>
            </a:endParaRPr>
          </a:p>
          <a:p>
            <a:pPr marL="457200" indent="-457200" eaLnBrk="1" hangingPunct="1">
              <a:lnSpc>
                <a:spcPts val="3800"/>
              </a:lnSpc>
              <a:buFont typeface="Arial" panose="020B0604020202020204" pitchFamily="34" charset="0"/>
              <a:buChar char="•"/>
            </a:pPr>
            <a:r>
              <a:rPr lang="en-US" altLang="zh-TW" sz="3200" dirty="0">
                <a:solidFill>
                  <a:schemeClr val="bg1"/>
                </a:solidFill>
                <a:latin typeface="Dante" panose="020B0604020202020204" pitchFamily="18" charset="0"/>
                <a:ea typeface="標楷體" panose="03000509000000000000" pitchFamily="65" charset="-120"/>
                <a:sym typeface="方正姚体" pitchFamily="2" charset="-122"/>
              </a:rPr>
              <a:t>1901</a:t>
            </a:r>
            <a:r>
              <a:rPr lang="zh-TW" altLang="en-US" sz="3200" dirty="0">
                <a:solidFill>
                  <a:schemeClr val="bg1"/>
                </a:solidFill>
                <a:latin typeface="Dante" panose="020B0604020202020204" pitchFamily="18" charset="0"/>
                <a:ea typeface="標楷體" panose="03000509000000000000" pitchFamily="65" charset="-120"/>
                <a:sym typeface="方正姚体" pitchFamily="2" charset="-122"/>
              </a:rPr>
              <a:t>年過世</a:t>
            </a:r>
            <a:endParaRPr lang="en-US" altLang="zh-TW" sz="3200" dirty="0">
              <a:solidFill>
                <a:schemeClr val="bg1"/>
              </a:solidFill>
              <a:latin typeface="Dante" panose="020B0604020202020204" pitchFamily="18" charset="0"/>
              <a:ea typeface="標楷體" panose="03000509000000000000" pitchFamily="65" charset="-120"/>
              <a:sym typeface="方正姚体" pitchFamily="2" charset="-122"/>
            </a:endParaRPr>
          </a:p>
        </p:txBody>
      </p:sp>
      <p:pic>
        <p:nvPicPr>
          <p:cNvPr id="5" name="圖片 4" descr="一張含有 個人, 室外, 男人, 相片 的圖片&#10;&#10;自動產生的描述">
            <a:extLst>
              <a:ext uri="{FF2B5EF4-FFF2-40B4-BE49-F238E27FC236}">
                <a16:creationId xmlns:a16="http://schemas.microsoft.com/office/drawing/2014/main" id="{32C52643-CDDA-4A77-A9D4-D8EA4DB3B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72" y="1678783"/>
            <a:ext cx="2871827" cy="5038750"/>
          </a:xfrm>
          <a:prstGeom prst="rect">
            <a:avLst/>
          </a:prstGeom>
        </p:spPr>
      </p:pic>
    </p:spTree>
    <p:extLst>
      <p:ext uri="{BB962C8B-B14F-4D97-AF65-F5344CB8AC3E}">
        <p14:creationId xmlns:p14="http://schemas.microsoft.com/office/powerpoint/2010/main" val="2012223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6F66849-BF4B-4000-A538-06882C88538C}"/>
              </a:ext>
            </a:extLst>
          </p:cNvPr>
          <p:cNvPicPr>
            <a:picLocks noChangeAspect="1"/>
          </p:cNvPicPr>
          <p:nvPr/>
        </p:nvPicPr>
        <p:blipFill rotWithShape="1">
          <a:blip r:embed="rId2"/>
          <a:srcRect l="37480" t="18156" r="9109" b="18942"/>
          <a:stretch/>
        </p:blipFill>
        <p:spPr>
          <a:xfrm>
            <a:off x="5410200" y="1737716"/>
            <a:ext cx="6315075" cy="4034434"/>
          </a:xfrm>
          <a:prstGeom prst="rect">
            <a:avLst/>
          </a:prstGeom>
        </p:spPr>
      </p:pic>
      <p:pic>
        <p:nvPicPr>
          <p:cNvPr id="4" name="圖片 3" descr="一張含有 地圖, 文字 的圖片&#10;&#10;自動產生的描述">
            <a:extLst>
              <a:ext uri="{FF2B5EF4-FFF2-40B4-BE49-F238E27FC236}">
                <a16:creationId xmlns:a16="http://schemas.microsoft.com/office/drawing/2014/main" id="{A2A21445-1EF2-4D50-9BC5-DE16FEFA1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71" y="148770"/>
            <a:ext cx="5090829" cy="5472640"/>
          </a:xfrm>
          <a:prstGeom prst="rect">
            <a:avLst/>
          </a:prstGeom>
        </p:spPr>
      </p:pic>
      <p:sp>
        <p:nvSpPr>
          <p:cNvPr id="5" name="文字方塊 4">
            <a:extLst>
              <a:ext uri="{FF2B5EF4-FFF2-40B4-BE49-F238E27FC236}">
                <a16:creationId xmlns:a16="http://schemas.microsoft.com/office/drawing/2014/main" id="{9BE85F9B-AB72-4F19-AA81-263536323598}"/>
              </a:ext>
            </a:extLst>
          </p:cNvPr>
          <p:cNvSpPr txBox="1"/>
          <p:nvPr/>
        </p:nvSpPr>
        <p:spPr>
          <a:xfrm>
            <a:off x="5695950" y="499720"/>
            <a:ext cx="6206448" cy="923330"/>
          </a:xfrm>
          <a:prstGeom prst="rect">
            <a:avLst/>
          </a:prstGeom>
          <a:noFill/>
        </p:spPr>
        <p:txBody>
          <a:bodyPr wrap="square" rtlCol="0">
            <a:spAutoFit/>
          </a:bodyPr>
          <a:lstStyle/>
          <a:p>
            <a:r>
              <a:rPr lang="en-US" altLang="zh-TW" sz="5400" dirty="0">
                <a:solidFill>
                  <a:schemeClr val="bg1"/>
                </a:solidFill>
              </a:rPr>
              <a:t>Tarn, </a:t>
            </a:r>
            <a:r>
              <a:rPr lang="en-US" altLang="zh-TW" sz="5400" dirty="0" err="1">
                <a:solidFill>
                  <a:schemeClr val="bg1"/>
                </a:solidFill>
              </a:rPr>
              <a:t>albi</a:t>
            </a:r>
            <a:r>
              <a:rPr lang="en-US" altLang="zh-TW" sz="5400" dirty="0">
                <a:solidFill>
                  <a:schemeClr val="bg1"/>
                </a:solidFill>
              </a:rPr>
              <a:t>, France </a:t>
            </a:r>
            <a:endParaRPr lang="zh-TW" altLang="en-US" sz="54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6146" name="等腰三角形 2"/>
          <p:cNvSpPr>
            <a:spLocks noChangeArrowheads="1"/>
          </p:cNvSpPr>
          <p:nvPr/>
        </p:nvSpPr>
        <p:spPr bwMode="auto">
          <a:xfrm rot="10800000" flipV="1">
            <a:off x="4124739" y="1532"/>
            <a:ext cx="8090450" cy="1479398"/>
          </a:xfrm>
          <a:custGeom>
            <a:avLst/>
            <a:gdLst>
              <a:gd name="T0" fmla="*/ 0 w 1842868"/>
              <a:gd name="T1" fmla="*/ 0 h 1083213"/>
              <a:gd name="T2" fmla="*/ 48764439 w 1842868"/>
              <a:gd name="T3" fmla="*/ 50 h 1083213"/>
              <a:gd name="T4" fmla="*/ 74280689 w 1842868"/>
              <a:gd name="T5" fmla="*/ 43633208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47" name="等腰三角形 2"/>
          <p:cNvSpPr>
            <a:spLocks noChangeArrowheads="1"/>
          </p:cNvSpPr>
          <p:nvPr/>
        </p:nvSpPr>
        <p:spPr bwMode="auto">
          <a:xfrm rot="10800000">
            <a:off x="5605670" y="5877673"/>
            <a:ext cx="1589913" cy="978796"/>
          </a:xfrm>
          <a:custGeom>
            <a:avLst/>
            <a:gdLst>
              <a:gd name="T0" fmla="*/ 0 w 1842868"/>
              <a:gd name="T1" fmla="*/ 0 h 1083213"/>
              <a:gd name="T2" fmla="*/ 5926092 w 1842868"/>
              <a:gd name="T3" fmla="*/ 1 h 1083213"/>
              <a:gd name="T4" fmla="*/ 9026954 w 1842868"/>
              <a:gd name="T5" fmla="*/ 5303676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51" name="文本框 10"/>
          <p:cNvSpPr>
            <a:spLocks noChangeArrowheads="1"/>
          </p:cNvSpPr>
          <p:nvPr/>
        </p:nvSpPr>
        <p:spPr bwMode="auto">
          <a:xfrm flipH="1">
            <a:off x="1073732" y="279403"/>
            <a:ext cx="980268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6600" b="1" dirty="0">
                <a:solidFill>
                  <a:srgbClr val="EBCE57"/>
                </a:solidFill>
                <a:latin typeface="標楷體" panose="03000509000000000000" pitchFamily="65" charset="-120"/>
                <a:ea typeface="標楷體" panose="03000509000000000000" pitchFamily="65" charset="-120"/>
                <a:sym typeface="Impact" pitchFamily="34" charset="0"/>
              </a:rPr>
              <a:t>畫家流派風格　</a:t>
            </a:r>
            <a:r>
              <a:rPr lang="zh-TW" altLang="en-US" sz="3600" b="1" dirty="0">
                <a:solidFill>
                  <a:srgbClr val="EBCE57"/>
                </a:solidFill>
                <a:latin typeface="標楷體" panose="03000509000000000000" pitchFamily="65" charset="-120"/>
                <a:ea typeface="標楷體" panose="03000509000000000000" pitchFamily="65" charset="-120"/>
                <a:sym typeface="Impact" pitchFamily="34" charset="0"/>
              </a:rPr>
              <a:t>後印象派與浮世繪</a:t>
            </a:r>
            <a:endParaRPr lang="zh-CN" altLang="en-US" sz="6600" b="1" dirty="0">
              <a:solidFill>
                <a:srgbClr val="EBCE57"/>
              </a:solidFill>
              <a:latin typeface="標楷體" panose="03000509000000000000" pitchFamily="65" charset="-120"/>
              <a:ea typeface="標楷體" panose="03000509000000000000" pitchFamily="65" charset="-120"/>
              <a:sym typeface="Impact" pitchFamily="34" charset="0"/>
            </a:endParaRPr>
          </a:p>
        </p:txBody>
      </p:sp>
      <p:sp>
        <p:nvSpPr>
          <p:cNvPr id="6154" name="文本框 17"/>
          <p:cNvSpPr>
            <a:spLocks noChangeArrowheads="1"/>
          </p:cNvSpPr>
          <p:nvPr/>
        </p:nvSpPr>
        <p:spPr bwMode="auto">
          <a:xfrm>
            <a:off x="285750" y="1387399"/>
            <a:ext cx="5568397" cy="469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ts val="4000"/>
              </a:lnSpc>
            </a:pPr>
            <a:r>
              <a:rPr lang="zh-TW" altLang="en-US" sz="3200" dirty="0">
                <a:solidFill>
                  <a:schemeClr val="bg1"/>
                </a:solidFill>
                <a:latin typeface="Dante" panose="02020502050200020203" pitchFamily="18" charset="0"/>
                <a:ea typeface="標楷體" panose="03000509000000000000" pitchFamily="65" charset="-120"/>
              </a:rPr>
              <a:t>後印象派</a:t>
            </a:r>
            <a:endParaRPr lang="en-US" altLang="zh-TW" sz="3200" dirty="0">
              <a:solidFill>
                <a:schemeClr val="bg1"/>
              </a:solidFill>
              <a:latin typeface="Dante" panose="02020502050200020203" pitchFamily="18" charset="0"/>
              <a:ea typeface="標楷體" panose="03000509000000000000" pitchFamily="65" charset="-120"/>
            </a:endParaRPr>
          </a:p>
          <a:p>
            <a:pPr marL="457200" indent="-457200" eaLnBrk="1" hangingPunct="1">
              <a:lnSpc>
                <a:spcPts val="4000"/>
              </a:lnSpc>
              <a:buFont typeface="Arial" panose="020B0604020202020204" pitchFamily="34" charset="0"/>
              <a:buChar char="•"/>
            </a:pPr>
            <a:r>
              <a:rPr lang="zh-TW" altLang="zh-TW" sz="3200" dirty="0">
                <a:solidFill>
                  <a:schemeClr val="bg1"/>
                </a:solidFill>
                <a:latin typeface="Dante" panose="02020502050200020203" pitchFamily="18" charset="0"/>
                <a:ea typeface="標楷體" panose="03000509000000000000" pitchFamily="65" charset="-120"/>
              </a:rPr>
              <a:t>後印象派是一種從印象派發展出來的流派，但是他並不是印象派的延續</a:t>
            </a:r>
            <a:endParaRPr lang="en-US" altLang="zh-TW" sz="3200" dirty="0">
              <a:solidFill>
                <a:schemeClr val="bg1"/>
              </a:solidFill>
              <a:latin typeface="Dante" panose="02020502050200020203" pitchFamily="18" charset="0"/>
              <a:ea typeface="標楷體" panose="03000509000000000000" pitchFamily="65" charset="-120"/>
            </a:endParaRPr>
          </a:p>
          <a:p>
            <a:pPr marL="457200" indent="-457200" eaLnBrk="1" hangingPunct="1">
              <a:lnSpc>
                <a:spcPts val="4000"/>
              </a:lnSpc>
              <a:buFont typeface="Arial" panose="020B0604020202020204" pitchFamily="34" charset="0"/>
              <a:buChar char="•"/>
            </a:pPr>
            <a:r>
              <a:rPr lang="zh-TW" altLang="zh-TW" sz="3200" dirty="0">
                <a:solidFill>
                  <a:schemeClr val="bg1"/>
                </a:solidFill>
                <a:latin typeface="Dante" panose="02020502050200020203" pitchFamily="18" charset="0"/>
                <a:ea typeface="標楷體" panose="03000509000000000000" pitchFamily="65" charset="-120"/>
              </a:rPr>
              <a:t>後印象派希望可以憑藉印象派的畫法與筆觸等等，將主要焦點放在畫家內心的個人感受與主觀情緒，他們同樣也很注重結構的設計。</a:t>
            </a:r>
            <a:endParaRPr lang="en-US" altLang="zh-TW" sz="3200" dirty="0">
              <a:solidFill>
                <a:schemeClr val="bg1"/>
              </a:solidFill>
              <a:latin typeface="Dante" panose="02020502050200020203" pitchFamily="18" charset="0"/>
              <a:ea typeface="標楷體" panose="03000509000000000000" pitchFamily="65" charset="-120"/>
              <a:sym typeface="方正姚体" pitchFamily="2" charset="-122"/>
            </a:endParaRPr>
          </a:p>
        </p:txBody>
      </p:sp>
      <p:sp>
        <p:nvSpPr>
          <p:cNvPr id="4" name="內容版面配置區 3">
            <a:extLst>
              <a:ext uri="{FF2B5EF4-FFF2-40B4-BE49-F238E27FC236}">
                <a16:creationId xmlns:a16="http://schemas.microsoft.com/office/drawing/2014/main" id="{8C815842-B4A7-49C0-858B-3121A42B9D89}"/>
              </a:ext>
            </a:extLst>
          </p:cNvPr>
          <p:cNvSpPr>
            <a:spLocks noGrp="1"/>
          </p:cNvSpPr>
          <p:nvPr>
            <p:ph sz="half" idx="2"/>
          </p:nvPr>
        </p:nvSpPr>
        <p:spPr>
          <a:xfrm>
            <a:off x="6096000" y="1387399"/>
            <a:ext cx="5695121" cy="4351338"/>
          </a:xfrm>
        </p:spPr>
        <p:txBody>
          <a:bodyPr/>
          <a:lstStyle/>
          <a:p>
            <a:pPr marL="0" indent="0">
              <a:lnSpc>
                <a:spcPts val="4000"/>
              </a:lnSpc>
              <a:buNone/>
            </a:pPr>
            <a:r>
              <a:rPr lang="zh-TW" altLang="zh-TW" sz="3200" dirty="0">
                <a:solidFill>
                  <a:schemeClr val="bg1"/>
                </a:solidFill>
                <a:latin typeface="Dante" panose="02020502050200020203" pitchFamily="18" charset="0"/>
                <a:ea typeface="標楷體" panose="03000509000000000000" pitchFamily="65" charset="-120"/>
              </a:rPr>
              <a:t>浮世繪</a:t>
            </a:r>
            <a:endParaRPr lang="en-US" altLang="zh-TW" sz="3200" dirty="0">
              <a:solidFill>
                <a:schemeClr val="bg1"/>
              </a:solidFill>
              <a:latin typeface="Dante" panose="02020502050200020203" pitchFamily="18" charset="0"/>
              <a:ea typeface="標楷體" panose="03000509000000000000" pitchFamily="65" charset="-120"/>
            </a:endParaRPr>
          </a:p>
          <a:p>
            <a:pPr>
              <a:lnSpc>
                <a:spcPts val="4000"/>
              </a:lnSpc>
            </a:pPr>
            <a:r>
              <a:rPr lang="zh-TW" altLang="zh-TW" sz="3200" dirty="0">
                <a:solidFill>
                  <a:schemeClr val="bg1"/>
                </a:solidFill>
                <a:latin typeface="Dante" panose="02020502050200020203" pitchFamily="18" charset="0"/>
                <a:ea typeface="標楷體" panose="03000509000000000000" pitchFamily="65" charset="-120"/>
              </a:rPr>
              <a:t>起源於</a:t>
            </a:r>
            <a:r>
              <a:rPr lang="en-US" altLang="zh-TW" sz="3200" dirty="0">
                <a:solidFill>
                  <a:schemeClr val="bg1"/>
                </a:solidFill>
                <a:latin typeface="Dante" panose="02020502050200020203" pitchFamily="18" charset="0"/>
                <a:ea typeface="標楷體" panose="03000509000000000000" pitchFamily="65" charset="-120"/>
              </a:rPr>
              <a:t>17</a:t>
            </a:r>
            <a:r>
              <a:rPr lang="zh-TW" altLang="zh-TW" sz="3200" dirty="0">
                <a:solidFill>
                  <a:schemeClr val="bg1"/>
                </a:solidFill>
                <a:latin typeface="Dante" panose="02020502050200020203" pitchFamily="18" charset="0"/>
                <a:ea typeface="標楷體" panose="03000509000000000000" pitchFamily="65" charset="-120"/>
              </a:rPr>
              <a:t>世紀的江戶時代</a:t>
            </a:r>
            <a:endParaRPr lang="en-US" altLang="zh-TW" sz="3200" dirty="0">
              <a:solidFill>
                <a:schemeClr val="bg1"/>
              </a:solidFill>
              <a:latin typeface="Dante" panose="02020502050200020203" pitchFamily="18" charset="0"/>
              <a:ea typeface="標楷體" panose="03000509000000000000" pitchFamily="65" charset="-120"/>
            </a:endParaRPr>
          </a:p>
          <a:p>
            <a:pPr>
              <a:lnSpc>
                <a:spcPts val="4000"/>
              </a:lnSpc>
            </a:pPr>
            <a:r>
              <a:rPr lang="zh-TW" altLang="zh-TW" sz="3200" dirty="0">
                <a:solidFill>
                  <a:schemeClr val="bg1"/>
                </a:solidFill>
                <a:latin typeface="Dante" panose="02020502050200020203" pitchFamily="18" charset="0"/>
                <a:ea typeface="標楷體" panose="03000509000000000000" pitchFamily="65" charset="-120"/>
              </a:rPr>
              <a:t>主要描繪當時人們的日常生活，顏色鮮明而內容豐富多樣，加上價格親民及原料取得容易，因而成為當時一種大眾文</a:t>
            </a:r>
            <a:endParaRPr lang="en-US" altLang="zh-TW" sz="3200" dirty="0">
              <a:solidFill>
                <a:schemeClr val="bg1"/>
              </a:solidFill>
              <a:latin typeface="Dante" panose="02020502050200020203" pitchFamily="18" charset="0"/>
              <a:ea typeface="標楷體" panose="03000509000000000000" pitchFamily="65" charset="-120"/>
            </a:endParaRPr>
          </a:p>
          <a:p>
            <a:pPr>
              <a:lnSpc>
                <a:spcPts val="4000"/>
              </a:lnSpc>
            </a:pPr>
            <a:r>
              <a:rPr lang="zh-TW" altLang="zh-TW" sz="3200" dirty="0">
                <a:solidFill>
                  <a:schemeClr val="bg1"/>
                </a:solidFill>
                <a:latin typeface="Dante" panose="02020502050200020203" pitchFamily="18" charset="0"/>
                <a:ea typeface="標楷體" panose="03000509000000000000" pitchFamily="65" charset="-120"/>
              </a:rPr>
              <a:t>在</a:t>
            </a:r>
            <a:r>
              <a:rPr lang="en-US" altLang="zh-TW" sz="3200" dirty="0">
                <a:solidFill>
                  <a:schemeClr val="bg1"/>
                </a:solidFill>
                <a:latin typeface="Dante" panose="02020502050200020203" pitchFamily="18" charset="0"/>
                <a:ea typeface="標楷體" panose="03000509000000000000" pitchFamily="65" charset="-120"/>
              </a:rPr>
              <a:t>19</a:t>
            </a:r>
            <a:r>
              <a:rPr lang="zh-TW" altLang="zh-TW" sz="3200" dirty="0">
                <a:solidFill>
                  <a:schemeClr val="bg1"/>
                </a:solidFill>
                <a:latin typeface="Dante" panose="02020502050200020203" pitchFamily="18" charset="0"/>
                <a:ea typeface="標楷體" panose="03000509000000000000" pitchFamily="65" charset="-120"/>
              </a:rPr>
              <a:t>世紀時，歐洲從日本進口的茶葉，外頭包裝著浮世繪的圖案，影響了當時許多的畫家</a:t>
            </a:r>
            <a:endParaRPr lang="zh-TW" altLang="en-US" sz="3200" dirty="0">
              <a:solidFill>
                <a:schemeClr val="bg1"/>
              </a:solidFill>
              <a:latin typeface="Dante" panose="02020502050200020203" pitchFamily="18" charset="0"/>
              <a:ea typeface="標楷體" panose="03000509000000000000" pitchFamily="65" charset="-120"/>
            </a:endParaRPr>
          </a:p>
        </p:txBody>
      </p:sp>
    </p:spTree>
    <p:extLst>
      <p:ext uri="{BB962C8B-B14F-4D97-AF65-F5344CB8AC3E}">
        <p14:creationId xmlns:p14="http://schemas.microsoft.com/office/powerpoint/2010/main" val="4288534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6146" name="等腰三角形 2"/>
          <p:cNvSpPr>
            <a:spLocks noChangeArrowheads="1"/>
          </p:cNvSpPr>
          <p:nvPr/>
        </p:nvSpPr>
        <p:spPr bwMode="auto">
          <a:xfrm rot="10800000" flipH="1" flipV="1">
            <a:off x="1" y="1531"/>
            <a:ext cx="2166730" cy="1479399"/>
          </a:xfrm>
          <a:custGeom>
            <a:avLst/>
            <a:gdLst>
              <a:gd name="T0" fmla="*/ 0 w 1842868"/>
              <a:gd name="T1" fmla="*/ 0 h 1083213"/>
              <a:gd name="T2" fmla="*/ 48764439 w 1842868"/>
              <a:gd name="T3" fmla="*/ 50 h 1083213"/>
              <a:gd name="T4" fmla="*/ 74280689 w 1842868"/>
              <a:gd name="T5" fmla="*/ 43633208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51" name="文本框 10"/>
          <p:cNvSpPr>
            <a:spLocks noChangeArrowheads="1"/>
          </p:cNvSpPr>
          <p:nvPr/>
        </p:nvSpPr>
        <p:spPr bwMode="auto">
          <a:xfrm flipH="1">
            <a:off x="1032136" y="372935"/>
            <a:ext cx="857959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6600" b="1" dirty="0">
                <a:solidFill>
                  <a:srgbClr val="EBCE57"/>
                </a:solidFill>
                <a:latin typeface="標楷體" panose="03000509000000000000" pitchFamily="65" charset="-120"/>
                <a:ea typeface="標楷體" panose="03000509000000000000" pitchFamily="65" charset="-120"/>
                <a:sym typeface="Impact" pitchFamily="34" charset="0"/>
              </a:rPr>
              <a:t>畫作導引　</a:t>
            </a:r>
            <a:r>
              <a:rPr lang="zh-TW" altLang="en-US" sz="3600" b="1" dirty="0">
                <a:solidFill>
                  <a:srgbClr val="EBCE57"/>
                </a:solidFill>
                <a:latin typeface="標楷體" panose="03000509000000000000" pitchFamily="65" charset="-120"/>
                <a:ea typeface="標楷體" panose="03000509000000000000" pitchFamily="65" charset="-120"/>
                <a:sym typeface="Impact" pitchFamily="34" charset="0"/>
              </a:rPr>
              <a:t>羅德列克的繪畫風格</a:t>
            </a:r>
            <a:endParaRPr lang="zh-CN" altLang="en-US" sz="6600" b="1" dirty="0">
              <a:solidFill>
                <a:srgbClr val="EBCE57"/>
              </a:solidFill>
              <a:latin typeface="標楷體" panose="03000509000000000000" pitchFamily="65" charset="-120"/>
              <a:ea typeface="標楷體" panose="03000509000000000000" pitchFamily="65" charset="-120"/>
              <a:sym typeface="Impact" pitchFamily="34" charset="0"/>
            </a:endParaRPr>
          </a:p>
        </p:txBody>
      </p:sp>
      <p:sp>
        <p:nvSpPr>
          <p:cNvPr id="30" name="內容版面配置區 29">
            <a:extLst>
              <a:ext uri="{FF2B5EF4-FFF2-40B4-BE49-F238E27FC236}">
                <a16:creationId xmlns:a16="http://schemas.microsoft.com/office/drawing/2014/main" id="{C8A276EE-20BA-4DF8-942A-4359A314B3FB}"/>
              </a:ext>
            </a:extLst>
          </p:cNvPr>
          <p:cNvSpPr>
            <a:spLocks noGrp="1"/>
          </p:cNvSpPr>
          <p:nvPr>
            <p:ph idx="1"/>
          </p:nvPr>
        </p:nvSpPr>
        <p:spPr>
          <a:xfrm>
            <a:off x="337930" y="1570383"/>
            <a:ext cx="4790661" cy="4606580"/>
          </a:xfrm>
        </p:spPr>
        <p:txBody>
          <a:bodyPr/>
          <a:lstStyle/>
          <a:p>
            <a:r>
              <a:rPr lang="zh-TW" altLang="zh-TW" sz="3200" dirty="0">
                <a:solidFill>
                  <a:schemeClr val="bg1"/>
                </a:solidFill>
                <a:latin typeface="Dante" panose="02020502050200020203" pitchFamily="18" charset="0"/>
                <a:ea typeface="標楷體" panose="03000509000000000000" pitchFamily="65" charset="-120"/>
              </a:rPr>
              <a:t>他的畫將人們內心的情緒描繪在臉上，因此畫作上最為細節的便是在人物的表情</a:t>
            </a:r>
            <a:endParaRPr lang="en-US" altLang="zh-TW" sz="3200" dirty="0">
              <a:solidFill>
                <a:schemeClr val="bg1"/>
              </a:solidFill>
              <a:latin typeface="Dante" panose="02020502050200020203" pitchFamily="18" charset="0"/>
              <a:ea typeface="標楷體" panose="03000509000000000000" pitchFamily="65" charset="-120"/>
            </a:endParaRPr>
          </a:p>
          <a:p>
            <a:r>
              <a:rPr lang="zh-TW" altLang="zh-TW" sz="3200" dirty="0">
                <a:solidFill>
                  <a:schemeClr val="bg1"/>
                </a:solidFill>
                <a:latin typeface="Dante" panose="02020502050200020203" pitchFamily="18" charset="0"/>
                <a:ea typeface="標楷體" panose="03000509000000000000" pitchFamily="65" charset="-120"/>
              </a:rPr>
              <a:t>他的用色更是用大膽的色彩與抽象的點繪方式凸顯他所要暗喻的事情</a:t>
            </a:r>
            <a:endParaRPr lang="en-US" altLang="zh-TW" sz="3200" dirty="0">
              <a:solidFill>
                <a:schemeClr val="bg1"/>
              </a:solidFill>
              <a:latin typeface="Dante" panose="02020502050200020203" pitchFamily="18" charset="0"/>
              <a:ea typeface="標楷體" panose="03000509000000000000" pitchFamily="65" charset="-120"/>
            </a:endParaRPr>
          </a:p>
          <a:p>
            <a:r>
              <a:rPr lang="zh-TW" altLang="zh-TW" sz="3200" dirty="0">
                <a:solidFill>
                  <a:schemeClr val="bg1"/>
                </a:solidFill>
                <a:latin typeface="Dante" panose="02020502050200020203" pitchFamily="18" charset="0"/>
                <a:ea typeface="標楷體" panose="03000509000000000000" pitchFamily="65" charset="-120"/>
              </a:rPr>
              <a:t>他的畫作雖然並不非常精細，卻因為切入人們的內心深處，因此令人感動。</a:t>
            </a:r>
            <a:endParaRPr lang="zh-TW" altLang="en-US" sz="3200" dirty="0">
              <a:solidFill>
                <a:schemeClr val="bg1"/>
              </a:solidFill>
              <a:latin typeface="Dante" panose="02020502050200020203" pitchFamily="18" charset="0"/>
              <a:ea typeface="標楷體" panose="03000509000000000000" pitchFamily="65" charset="-120"/>
            </a:endParaRPr>
          </a:p>
        </p:txBody>
      </p:sp>
      <p:pic>
        <p:nvPicPr>
          <p:cNvPr id="35" name="內容版面配置區 4" descr="一張含有 文字, 室內, 相片 的圖片&#10;&#10;自動產生的描述">
            <a:extLst>
              <a:ext uri="{FF2B5EF4-FFF2-40B4-BE49-F238E27FC236}">
                <a16:creationId xmlns:a16="http://schemas.microsoft.com/office/drawing/2014/main" id="{E672E8A2-46FD-4D56-AE41-2221F4C4C1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05" r="12503" b="5947"/>
          <a:stretch/>
        </p:blipFill>
        <p:spPr>
          <a:xfrm>
            <a:off x="4978461" y="1689711"/>
            <a:ext cx="3131521" cy="4795355"/>
          </a:xfrm>
          <a:prstGeom prst="rect">
            <a:avLst/>
          </a:prstGeom>
        </p:spPr>
      </p:pic>
      <p:pic>
        <p:nvPicPr>
          <p:cNvPr id="40" name="圖片 39" descr="一張含有 室內, 地板, 動物, 牆 的圖片&#10;&#10;自動產生的描述">
            <a:extLst>
              <a:ext uri="{FF2B5EF4-FFF2-40B4-BE49-F238E27FC236}">
                <a16:creationId xmlns:a16="http://schemas.microsoft.com/office/drawing/2014/main" id="{CD1B786F-39F3-495E-8EE3-F5CF11A762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658133" y="2289130"/>
            <a:ext cx="4795356" cy="3596518"/>
          </a:xfrm>
          <a:prstGeom prst="rect">
            <a:avLst/>
          </a:prstGeom>
        </p:spPr>
      </p:pic>
      <p:pic>
        <p:nvPicPr>
          <p:cNvPr id="41" name="圖片 40" descr="一張含有 室內, 牆 的圖片&#10;&#10;自動產生的描述">
            <a:extLst>
              <a:ext uri="{FF2B5EF4-FFF2-40B4-BE49-F238E27FC236}">
                <a16:creationId xmlns:a16="http://schemas.microsoft.com/office/drawing/2014/main" id="{8E0630DD-A01D-45E3-92A9-2962331587F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433" b="11056"/>
          <a:stretch/>
        </p:blipFill>
        <p:spPr>
          <a:xfrm>
            <a:off x="2586624" y="272809"/>
            <a:ext cx="4790661" cy="6343162"/>
          </a:xfrm>
          <a:prstGeom prst="rect">
            <a:avLst/>
          </a:prstGeom>
        </p:spPr>
      </p:pic>
      <p:pic>
        <p:nvPicPr>
          <p:cNvPr id="42" name="圖片 41">
            <a:extLst>
              <a:ext uri="{FF2B5EF4-FFF2-40B4-BE49-F238E27FC236}">
                <a16:creationId xmlns:a16="http://schemas.microsoft.com/office/drawing/2014/main" id="{96A5721F-556A-4B34-9919-31C3608DF6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19444" y="963471"/>
            <a:ext cx="5525287" cy="4143965"/>
          </a:xfrm>
          <a:prstGeom prst="rect">
            <a:avLst/>
          </a:prstGeom>
        </p:spPr>
      </p:pic>
    </p:spTree>
    <p:extLst>
      <p:ext uri="{BB962C8B-B14F-4D97-AF65-F5344CB8AC3E}">
        <p14:creationId xmlns:p14="http://schemas.microsoft.com/office/powerpoint/2010/main" val="149381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6146" name="等腰三角形 2"/>
          <p:cNvSpPr>
            <a:spLocks noChangeArrowheads="1"/>
          </p:cNvSpPr>
          <p:nvPr/>
        </p:nvSpPr>
        <p:spPr bwMode="auto">
          <a:xfrm rot="10800000" flipH="1" flipV="1">
            <a:off x="0" y="0"/>
            <a:ext cx="4790661" cy="536713"/>
          </a:xfrm>
          <a:custGeom>
            <a:avLst/>
            <a:gdLst>
              <a:gd name="T0" fmla="*/ 0 w 1842868"/>
              <a:gd name="T1" fmla="*/ 0 h 1083213"/>
              <a:gd name="T2" fmla="*/ 48764439 w 1842868"/>
              <a:gd name="T3" fmla="*/ 50 h 1083213"/>
              <a:gd name="T4" fmla="*/ 74280689 w 1842868"/>
              <a:gd name="T5" fmla="*/ 43633208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47" name="等腰三角形 2"/>
          <p:cNvSpPr>
            <a:spLocks noChangeArrowheads="1"/>
          </p:cNvSpPr>
          <p:nvPr/>
        </p:nvSpPr>
        <p:spPr bwMode="auto">
          <a:xfrm rot="10800000">
            <a:off x="2126973" y="4701209"/>
            <a:ext cx="10118035" cy="2156789"/>
          </a:xfrm>
          <a:custGeom>
            <a:avLst/>
            <a:gdLst>
              <a:gd name="T0" fmla="*/ 0 w 1842868"/>
              <a:gd name="T1" fmla="*/ 0 h 1083213"/>
              <a:gd name="T2" fmla="*/ 5926092 w 1842868"/>
              <a:gd name="T3" fmla="*/ 1 h 1083213"/>
              <a:gd name="T4" fmla="*/ 9026954 w 1842868"/>
              <a:gd name="T5" fmla="*/ 5303676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51" name="文本框 10"/>
          <p:cNvSpPr>
            <a:spLocks noChangeArrowheads="1"/>
          </p:cNvSpPr>
          <p:nvPr/>
        </p:nvSpPr>
        <p:spPr bwMode="auto">
          <a:xfrm flipH="1">
            <a:off x="1032136" y="372935"/>
            <a:ext cx="719459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6600" b="1" dirty="0">
                <a:solidFill>
                  <a:srgbClr val="EBCE57"/>
                </a:solidFill>
                <a:latin typeface="標楷體" panose="03000509000000000000" pitchFamily="65" charset="-120"/>
                <a:ea typeface="標楷體" panose="03000509000000000000" pitchFamily="65" charset="-120"/>
                <a:sym typeface="Impact" pitchFamily="34" charset="0"/>
              </a:rPr>
              <a:t>畫作介紹　</a:t>
            </a:r>
            <a:r>
              <a:rPr lang="zh-TW" altLang="en-US" sz="3600" b="1" dirty="0">
                <a:solidFill>
                  <a:srgbClr val="EBCE57"/>
                </a:solidFill>
                <a:latin typeface="標楷體" panose="03000509000000000000" pitchFamily="65" charset="-120"/>
                <a:ea typeface="標楷體" panose="03000509000000000000" pitchFamily="65" charset="-120"/>
                <a:sym typeface="Impact" pitchFamily="34" charset="0"/>
              </a:rPr>
              <a:t>慕蘭街的沙龍</a:t>
            </a:r>
            <a:endParaRPr lang="zh-CN" altLang="en-US" sz="6600" b="1" dirty="0">
              <a:solidFill>
                <a:srgbClr val="EBCE57"/>
              </a:solidFill>
              <a:latin typeface="標楷體" panose="03000509000000000000" pitchFamily="65" charset="-120"/>
              <a:ea typeface="標楷體" panose="03000509000000000000" pitchFamily="65" charset="-120"/>
              <a:sym typeface="Impact" pitchFamily="34" charset="0"/>
            </a:endParaRPr>
          </a:p>
        </p:txBody>
      </p:sp>
      <p:sp>
        <p:nvSpPr>
          <p:cNvPr id="30" name="內容版面配置區 29">
            <a:extLst>
              <a:ext uri="{FF2B5EF4-FFF2-40B4-BE49-F238E27FC236}">
                <a16:creationId xmlns:a16="http://schemas.microsoft.com/office/drawing/2014/main" id="{C8A276EE-20BA-4DF8-942A-4359A314B3FB}"/>
              </a:ext>
            </a:extLst>
          </p:cNvPr>
          <p:cNvSpPr>
            <a:spLocks noGrp="1"/>
          </p:cNvSpPr>
          <p:nvPr>
            <p:ph idx="1"/>
          </p:nvPr>
        </p:nvSpPr>
        <p:spPr>
          <a:xfrm>
            <a:off x="149088" y="1570383"/>
            <a:ext cx="5416825" cy="4606580"/>
          </a:xfrm>
        </p:spPr>
        <p:txBody>
          <a:bodyPr/>
          <a:lstStyle/>
          <a:p>
            <a:pPr>
              <a:lnSpc>
                <a:spcPts val="4000"/>
              </a:lnSpc>
            </a:pPr>
            <a:r>
              <a:rPr lang="zh-TW" altLang="zh-TW" sz="3200" dirty="0">
                <a:solidFill>
                  <a:schemeClr val="bg1"/>
                </a:solidFill>
                <a:latin typeface="Dante" panose="02020502050200020203" pitchFamily="18" charset="0"/>
                <a:ea typeface="標楷體" panose="03000509000000000000" pitchFamily="65" charset="-120"/>
              </a:rPr>
              <a:t>羅德列克的畫作並不注重於三角構圖</a:t>
            </a:r>
            <a:endParaRPr lang="en-US" altLang="zh-TW" sz="3200" dirty="0">
              <a:solidFill>
                <a:schemeClr val="bg1"/>
              </a:solidFill>
              <a:latin typeface="Dante" panose="02020502050200020203" pitchFamily="18" charset="0"/>
              <a:ea typeface="標楷體" panose="03000509000000000000" pitchFamily="65" charset="-120"/>
            </a:endParaRPr>
          </a:p>
          <a:p>
            <a:pPr>
              <a:lnSpc>
                <a:spcPts val="4000"/>
              </a:lnSpc>
            </a:pPr>
            <a:r>
              <a:rPr lang="zh-TW" altLang="zh-TW" sz="3200" dirty="0">
                <a:solidFill>
                  <a:schemeClr val="bg1"/>
                </a:solidFill>
                <a:latin typeface="Dante" panose="02020502050200020203" pitchFamily="18" charset="0"/>
                <a:ea typeface="標楷體" panose="03000509000000000000" pitchFamily="65" charset="-120"/>
              </a:rPr>
              <a:t>以人物畫為主的他，基本上主要都會有一個主角坐落於畫作的中央地區，然後再隨之向外擴散，畫上其他的人、事、物</a:t>
            </a:r>
            <a:endParaRPr lang="en-US" altLang="zh-TW" sz="3200" dirty="0">
              <a:solidFill>
                <a:schemeClr val="bg1"/>
              </a:solidFill>
              <a:latin typeface="Dante" panose="02020502050200020203" pitchFamily="18" charset="0"/>
              <a:ea typeface="標楷體" panose="03000509000000000000" pitchFamily="65" charset="-120"/>
            </a:endParaRPr>
          </a:p>
        </p:txBody>
      </p:sp>
      <p:pic>
        <p:nvPicPr>
          <p:cNvPr id="8" name="圖片 7" descr="一張含有 室內, 牆, 坐, 地板 的圖片&#10;&#10;自動產生的描述">
            <a:extLst>
              <a:ext uri="{FF2B5EF4-FFF2-40B4-BE49-F238E27FC236}">
                <a16:creationId xmlns:a16="http://schemas.microsoft.com/office/drawing/2014/main" id="{0758A91B-BA97-474E-9029-E77E1DF4C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66" r="4154"/>
          <a:stretch/>
        </p:blipFill>
        <p:spPr>
          <a:xfrm>
            <a:off x="5565913" y="1689653"/>
            <a:ext cx="5933661" cy="5029688"/>
          </a:xfrm>
          <a:prstGeom prst="rect">
            <a:avLst/>
          </a:prstGeom>
        </p:spPr>
      </p:pic>
    </p:spTree>
    <p:extLst>
      <p:ext uri="{BB962C8B-B14F-4D97-AF65-F5344CB8AC3E}">
        <p14:creationId xmlns:p14="http://schemas.microsoft.com/office/powerpoint/2010/main" val="390423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rgbClr val="000000"/>
        </a:solidFill>
        <a:effectLst/>
      </p:bgPr>
    </p:bg>
    <p:spTree>
      <p:nvGrpSpPr>
        <p:cNvPr id="1" name=""/>
        <p:cNvGrpSpPr/>
        <p:nvPr/>
      </p:nvGrpSpPr>
      <p:grpSpPr>
        <a:xfrm>
          <a:off x="0" y="0"/>
          <a:ext cx="0" cy="0"/>
          <a:chOff x="0" y="0"/>
          <a:chExt cx="0" cy="0"/>
        </a:xfrm>
      </p:grpSpPr>
      <p:sp>
        <p:nvSpPr>
          <p:cNvPr id="8194" name="等腰三角形 2"/>
          <p:cNvSpPr>
            <a:spLocks noChangeArrowheads="1"/>
          </p:cNvSpPr>
          <p:nvPr/>
        </p:nvSpPr>
        <p:spPr bwMode="auto">
          <a:xfrm>
            <a:off x="3189289" y="-7938"/>
            <a:ext cx="982663" cy="577851"/>
          </a:xfrm>
          <a:custGeom>
            <a:avLst/>
            <a:gdLst>
              <a:gd name="T0" fmla="*/ 0 w 1842868"/>
              <a:gd name="T1" fmla="*/ 0 h 1083213"/>
              <a:gd name="T2" fmla="*/ 97805 w 1842868"/>
              <a:gd name="T3" fmla="*/ 1 h 1083213"/>
              <a:gd name="T4" fmla="*/ 148982 w 1842868"/>
              <a:gd name="T5" fmla="*/ 87724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8195" name="等腰三角形 2"/>
          <p:cNvSpPr>
            <a:spLocks noChangeArrowheads="1"/>
          </p:cNvSpPr>
          <p:nvPr/>
        </p:nvSpPr>
        <p:spPr bwMode="auto">
          <a:xfrm rot="17941507">
            <a:off x="2939258" y="537370"/>
            <a:ext cx="804863" cy="473075"/>
          </a:xfrm>
          <a:custGeom>
            <a:avLst/>
            <a:gdLst>
              <a:gd name="T0" fmla="*/ 0 w 1842868"/>
              <a:gd name="T1" fmla="*/ 0 h 1083213"/>
              <a:gd name="T2" fmla="*/ 44018 w 1842868"/>
              <a:gd name="T3" fmla="*/ 0 h 1083213"/>
              <a:gd name="T4" fmla="*/ 67051 w 1842868"/>
              <a:gd name="T5" fmla="*/ 39408 h 1083213"/>
              <a:gd name="T6" fmla="*/ 0 w 1842868"/>
              <a:gd name="T7" fmla="*/ 0 h 1083213"/>
              <a:gd name="T8" fmla="*/ 0 60000 65536"/>
              <a:gd name="T9" fmla="*/ 0 60000 65536"/>
              <a:gd name="T10" fmla="*/ 0 60000 65536"/>
              <a:gd name="T11" fmla="*/ 0 60000 65536"/>
              <a:gd name="T12" fmla="*/ 0 w 1842868"/>
              <a:gd name="T13" fmla="*/ 0 h 1083213"/>
              <a:gd name="T14" fmla="*/ 1842868 w 1842868"/>
              <a:gd name="T15" fmla="*/ 1083213 h 1083213"/>
            </a:gdLst>
            <a:ahLst/>
            <a:cxnLst>
              <a:cxn ang="T8">
                <a:pos x="T0" y="T1"/>
              </a:cxn>
              <a:cxn ang="T9">
                <a:pos x="T2" y="T3"/>
              </a:cxn>
              <a:cxn ang="T10">
                <a:pos x="T4" y="T5"/>
              </a:cxn>
              <a:cxn ang="T11">
                <a:pos x="T6" y="T7"/>
              </a:cxn>
            </a:cxnLst>
            <a:rect l="T12" t="T13" r="T14" b="T15"/>
            <a:pathLst>
              <a:path w="1842868" h="1083213">
                <a:moveTo>
                  <a:pt x="0" y="0"/>
                </a:moveTo>
                <a:lnTo>
                  <a:pt x="1209822" y="1"/>
                </a:lnTo>
                <a:lnTo>
                  <a:pt x="1842868" y="1083213"/>
                </a:lnTo>
                <a:lnTo>
                  <a:pt x="0" y="0"/>
                </a:lnTo>
                <a:close/>
              </a:path>
            </a:pathLst>
          </a:custGeom>
          <a:gradFill rotWithShape="1">
            <a:gsLst>
              <a:gs pos="0">
                <a:srgbClr val="FE6605"/>
              </a:gs>
              <a:gs pos="100000">
                <a:srgbClr val="EF0E72"/>
              </a:gs>
            </a:gsLst>
            <a:lin ang="3600000" scaled="1"/>
          </a:gra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40" name="文本框 10">
            <a:extLst>
              <a:ext uri="{FF2B5EF4-FFF2-40B4-BE49-F238E27FC236}">
                <a16:creationId xmlns:a16="http://schemas.microsoft.com/office/drawing/2014/main" id="{C4D2B999-AAF7-4D7D-8354-30B99728D5FF}"/>
              </a:ext>
            </a:extLst>
          </p:cNvPr>
          <p:cNvSpPr>
            <a:spLocks noChangeArrowheads="1"/>
          </p:cNvSpPr>
          <p:nvPr/>
        </p:nvSpPr>
        <p:spPr bwMode="auto">
          <a:xfrm flipH="1">
            <a:off x="1032136" y="372935"/>
            <a:ext cx="688361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TW" altLang="en-US" sz="6600" b="1" dirty="0">
                <a:solidFill>
                  <a:srgbClr val="EBCE57"/>
                </a:solidFill>
                <a:latin typeface="標楷體" panose="03000509000000000000" pitchFamily="65" charset="-120"/>
                <a:ea typeface="標楷體" panose="03000509000000000000" pitchFamily="65" charset="-120"/>
                <a:sym typeface="Impact" pitchFamily="34" charset="0"/>
              </a:rPr>
              <a:t>感想　</a:t>
            </a:r>
            <a:r>
              <a:rPr lang="zh-TW" altLang="en-US" sz="3600" b="1" dirty="0">
                <a:solidFill>
                  <a:srgbClr val="EBCE57"/>
                </a:solidFill>
                <a:latin typeface="標楷體" panose="03000509000000000000" pitchFamily="65" charset="-120"/>
                <a:ea typeface="標楷體" panose="03000509000000000000" pitchFamily="65" charset="-120"/>
                <a:sym typeface="Impact" pitchFamily="34" charset="0"/>
              </a:rPr>
              <a:t>與內心共鳴的慕蘭街</a:t>
            </a:r>
            <a:endParaRPr lang="zh-CN" altLang="en-US" sz="6600" b="1" dirty="0">
              <a:solidFill>
                <a:srgbClr val="EBCE57"/>
              </a:solidFill>
              <a:latin typeface="標楷體" panose="03000509000000000000" pitchFamily="65" charset="-120"/>
              <a:ea typeface="標楷體" panose="03000509000000000000" pitchFamily="65" charset="-120"/>
              <a:sym typeface="Impact" pitchFamily="34" charset="0"/>
            </a:endParaRPr>
          </a:p>
        </p:txBody>
      </p:sp>
      <p:sp>
        <p:nvSpPr>
          <p:cNvPr id="3" name="內容版面配置區 2">
            <a:extLst>
              <a:ext uri="{FF2B5EF4-FFF2-40B4-BE49-F238E27FC236}">
                <a16:creationId xmlns:a16="http://schemas.microsoft.com/office/drawing/2014/main" id="{858B4395-04CE-4072-BA32-058D3F2639E3}"/>
              </a:ext>
            </a:extLst>
          </p:cNvPr>
          <p:cNvSpPr>
            <a:spLocks noGrp="1"/>
          </p:cNvSpPr>
          <p:nvPr>
            <p:ph idx="1"/>
          </p:nvPr>
        </p:nvSpPr>
        <p:spPr/>
        <p:txBody>
          <a:bodyPr/>
          <a:lstStyle/>
          <a:p>
            <a:pPr>
              <a:lnSpc>
                <a:spcPts val="4000"/>
              </a:lnSpc>
            </a:pPr>
            <a:r>
              <a:rPr lang="zh-TW" altLang="zh-TW" sz="3200" dirty="0">
                <a:solidFill>
                  <a:schemeClr val="bg1"/>
                </a:solidFill>
                <a:latin typeface="Dante" panose="02020502050200020203" pitchFamily="18" charset="0"/>
                <a:ea typeface="標楷體" panose="03000509000000000000" pitchFamily="65" charset="-120"/>
              </a:rPr>
              <a:t>羅德列克雖然是以客觀的角度來作畫，但是他其實在內部之中也隱藏了中低下階層的人們的生活百態，令我震撼</a:t>
            </a:r>
            <a:endParaRPr lang="en-US" altLang="zh-TW" sz="3200" dirty="0">
              <a:solidFill>
                <a:schemeClr val="bg1"/>
              </a:solidFill>
              <a:latin typeface="Dante" panose="02020502050200020203" pitchFamily="18" charset="0"/>
              <a:ea typeface="標楷體" panose="03000509000000000000" pitchFamily="65" charset="-120"/>
            </a:endParaRPr>
          </a:p>
          <a:p>
            <a:pPr>
              <a:lnSpc>
                <a:spcPts val="4000"/>
              </a:lnSpc>
            </a:pPr>
            <a:r>
              <a:rPr lang="zh-TW" altLang="zh-TW" sz="3200" dirty="0">
                <a:solidFill>
                  <a:schemeClr val="bg1"/>
                </a:solidFill>
                <a:latin typeface="Dante" panose="02020502050200020203" pitchFamily="18" charset="0"/>
                <a:ea typeface="標楷體" panose="03000509000000000000" pitchFamily="65" charset="-120"/>
              </a:rPr>
              <a:t>他所繪畫出來的畫作，還是透露這些人樸素的生活樣貌是如此令人同情</a:t>
            </a:r>
            <a:endParaRPr lang="en-US" altLang="zh-TW" sz="3200" dirty="0">
              <a:solidFill>
                <a:schemeClr val="bg1"/>
              </a:solidFill>
              <a:latin typeface="Dante" panose="02020502050200020203" pitchFamily="18" charset="0"/>
              <a:ea typeface="標楷體" panose="03000509000000000000" pitchFamily="65" charset="-120"/>
            </a:endParaRPr>
          </a:p>
          <a:p>
            <a:pPr>
              <a:lnSpc>
                <a:spcPts val="4000"/>
              </a:lnSpc>
            </a:pPr>
            <a:r>
              <a:rPr lang="zh-TW" altLang="zh-TW" sz="3200" dirty="0">
                <a:solidFill>
                  <a:schemeClr val="bg1"/>
                </a:solidFill>
                <a:latin typeface="Dante" panose="02020502050200020203" pitchFamily="18" charset="0"/>
                <a:ea typeface="標楷體" panose="03000509000000000000" pitchFamily="65" charset="-120"/>
              </a:rPr>
              <a:t>人們並不生而平等，這些人亦在角落打滾，可望可以翻身，但最後卻只是日復一日地過著內心空虛、寂寥又不受外界尊重的人生著實令人鼻酸。</a:t>
            </a:r>
            <a:endParaRPr lang="zh-TW" altLang="en-US" sz="3200" dirty="0">
              <a:solidFill>
                <a:schemeClr val="bg1"/>
              </a:solidFill>
              <a:latin typeface="Dante" panose="02020502050200020203" pitchFamily="18" charset="0"/>
              <a:ea typeface="標楷體" panose="03000509000000000000" pitchFamily="65" charset="-12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1ppt.com">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1711</TotalTime>
  <Pages>0</Pages>
  <Words>743</Words>
  <Characters>0</Characters>
  <Application>Microsoft Office PowerPoint</Application>
  <DocSecurity>0</DocSecurity>
  <PresentationFormat>寬螢幕</PresentationFormat>
  <Lines>0</Lines>
  <Paragraphs>64</Paragraphs>
  <Slides>11</Slides>
  <Notes>4</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11</vt:i4>
      </vt:variant>
    </vt:vector>
  </HeadingPairs>
  <TitlesOfParts>
    <vt:vector size="22" baseType="lpstr">
      <vt:lpstr>等线</vt:lpstr>
      <vt:lpstr>等线 Light</vt:lpstr>
      <vt:lpstr>微軟正黑體</vt:lpstr>
      <vt:lpstr>標楷體</vt:lpstr>
      <vt:lpstr>Arial</vt:lpstr>
      <vt:lpstr>Calibri</vt:lpstr>
      <vt:lpstr>Calibri Light</vt:lpstr>
      <vt:lpstr>Dante</vt:lpstr>
      <vt:lpstr>Verdana</vt:lpstr>
      <vt:lpstr>第一PPT，www.1ppt.com</vt:lpstr>
      <vt:lpstr>www.1ppt.com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User</cp:lastModifiedBy>
  <cp:revision>116</cp:revision>
  <dcterms:created xsi:type="dcterms:W3CDTF">2015-08-25T05:38:00Z</dcterms:created>
  <dcterms:modified xsi:type="dcterms:W3CDTF">2019-06-03T15:37:48Z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2052-9.1.0.5113</vt:lpwstr>
  </property>
</Properties>
</file>